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  <p:sldMasterId id="2147483788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95" r:id="rId21"/>
    <p:sldId id="316" r:id="rId22"/>
    <p:sldId id="317" r:id="rId23"/>
    <p:sldId id="318" r:id="rId24"/>
    <p:sldId id="320" r:id="rId25"/>
    <p:sldId id="321" r:id="rId26"/>
    <p:sldId id="322" r:id="rId27"/>
    <p:sldId id="323" r:id="rId28"/>
    <p:sldId id="324" r:id="rId29"/>
    <p:sldId id="326" r:id="rId30"/>
    <p:sldId id="329" r:id="rId31"/>
    <p:sldId id="331" r:id="rId32"/>
    <p:sldId id="332" r:id="rId33"/>
    <p:sldId id="333" r:id="rId34"/>
    <p:sldId id="335" r:id="rId35"/>
    <p:sldId id="336" r:id="rId36"/>
    <p:sldId id="33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D4E40E-C4FD-485D-9324-49C9D41B565B}" v="45" dt="2021-03-12T08:29:19.78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4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3ECEA-CD27-448B-8F44-BD3EE416D30B}" type="datetimeFigureOut">
              <a:rPr lang="pt-PT" smtClean="0"/>
              <a:t>08/03/2021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46A34-90CE-41FE-B76C-D05ED00A5F5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63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90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3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48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70" y="474237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7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1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132316" y="1067982"/>
            <a:ext cx="6965507" cy="4753935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6276531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3" spc="-99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3"/>
            <a:ext cx="6274975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3" y="6061767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1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3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9" y="440044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3" y="6061767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41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84187"/>
            <a:ext cx="8067761" cy="1793091"/>
          </a:xfrm>
          <a:noFill/>
        </p:spPr>
        <p:txBody>
          <a:bodyPr lIns="146304" tIns="91440" rIns="146304" bIns="91440" anchor="t" anchorCtr="0"/>
          <a:lstStyle>
            <a:lvl1pPr>
              <a:defRPr sz="5883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3" cy="179232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3" y="6061767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9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4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7"/>
            <a:ext cx="8067823" cy="2697988"/>
          </a:xfrm>
          <a:noFill/>
        </p:spPr>
        <p:txBody>
          <a:bodyPr tIns="91440" bIns="91440" anchor="t" anchorCtr="0"/>
          <a:lstStyle>
            <a:lvl1pPr>
              <a:defRPr sz="7058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8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4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7"/>
            <a:ext cx="8067823" cy="2697988"/>
          </a:xfrm>
          <a:noFill/>
        </p:spPr>
        <p:txBody>
          <a:bodyPr tIns="91440" bIns="91440" anchor="t" anchorCtr="0"/>
          <a:lstStyle>
            <a:lvl1pPr>
              <a:defRPr sz="7058" spc="-99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5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665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9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21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3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3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9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19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3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9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6" y="440044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02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8"/>
            <a:ext cx="11655840" cy="2050989"/>
          </a:xfrm>
        </p:spPr>
        <p:txBody>
          <a:bodyPr/>
          <a:lstStyle>
            <a:lvl1pPr marL="0" indent="0">
              <a:buNone/>
              <a:defRPr/>
            </a:lvl1pPr>
            <a:lvl2pPr marL="28011" indent="0">
              <a:buNone/>
              <a:defRPr sz="1961"/>
            </a:lvl2pPr>
            <a:lvl3pPr marL="219423" indent="0">
              <a:buNone/>
              <a:defRPr sz="1961"/>
            </a:lvl3pPr>
            <a:lvl4pPr marL="466856" indent="0">
              <a:buNone/>
              <a:defRPr sz="1765"/>
            </a:lvl4pPr>
            <a:lvl5pPr marL="725183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0394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8"/>
            <a:ext cx="11655840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1" indent="0">
              <a:buNone/>
              <a:defRPr sz="1961"/>
            </a:lvl2pPr>
            <a:lvl3pPr marL="219423" indent="0">
              <a:buNone/>
              <a:defRPr sz="1961"/>
            </a:lvl3pPr>
            <a:lvl4pPr marL="466856" indent="0">
              <a:buNone/>
              <a:defRPr sz="1765"/>
            </a:lvl4pPr>
            <a:lvl5pPr marL="725183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8412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249847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6676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249847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55103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55180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55180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90365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55180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55180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056455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618152"/>
          </a:xfrm>
        </p:spPr>
        <p:txBody>
          <a:bodyPr wrap="square">
            <a:spAutoFit/>
          </a:bodyPr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618152"/>
          </a:xfrm>
        </p:spPr>
        <p:txBody>
          <a:bodyPr wrap="square">
            <a:spAutoFit/>
          </a:bodyPr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43834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618152"/>
          </a:xfrm>
        </p:spPr>
        <p:txBody>
          <a:bodyPr wrap="square">
            <a:spAutoFit/>
          </a:bodyPr>
          <a:lstStyle>
            <a:lvl1pPr marL="281670" indent="-281670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618152"/>
          </a:xfrm>
        </p:spPr>
        <p:txBody>
          <a:bodyPr wrap="square">
            <a:spAutoFit/>
          </a:bodyPr>
          <a:lstStyle>
            <a:lvl1pPr marL="281670" indent="-281670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9146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9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497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8973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3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20722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3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62701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61" indent="-228761">
              <a:defRPr sz="5883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5"/>
            <a:ext cx="5378549" cy="105362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753790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7001" indent="-277001">
              <a:tabLst>
                <a:tab pos="277001" algn="l"/>
              </a:tabLst>
              <a:defRPr sz="5883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4"/>
            <a:ext cx="5378549" cy="105362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78202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8008"/>
          </a:xfrm>
        </p:spPr>
        <p:txBody>
          <a:bodyPr/>
          <a:lstStyle>
            <a:lvl1pPr marL="0" indent="0">
              <a:buNone/>
              <a:defRPr sz="5295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6264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12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2007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65391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52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34647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784" indent="-28478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27" indent="-27544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10" indent="-28478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01" indent="-22409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93" indent="-22409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606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784" indent="-28478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27" indent="-275446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10" indent="-28478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01" indent="-22409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93" indent="-22409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35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985880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75841"/>
            <a:ext cx="9860611" cy="1801436"/>
          </a:xfrm>
          <a:noFill/>
        </p:spPr>
        <p:txBody>
          <a:bodyPr lIns="146304" tIns="91440" rIns="146304" bIns="91440" anchor="t" anchorCtr="0"/>
          <a:lstStyle>
            <a:lvl1pPr>
              <a:defRPr sz="5883" spc="-99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7201" y="470411"/>
            <a:ext cx="1522404" cy="32616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470411"/>
            <a:ext cx="3047875" cy="456215"/>
          </a:xfrm>
        </p:spPr>
        <p:txBody>
          <a:bodyPr/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9071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0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1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9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24984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3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95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</p:sldLayoutIdLst>
  <p:transition>
    <p:fade/>
  </p:transition>
  <p:txStyles>
    <p:titleStyle>
      <a:lvl1pPr algn="l" defTabSz="914344" rtl="0" eaLnBrk="1" latinLnBrk="0" hangingPunct="1">
        <a:lnSpc>
          <a:spcPct val="90000"/>
        </a:lnSpc>
        <a:spcBef>
          <a:spcPct val="0"/>
        </a:spcBef>
        <a:buNone/>
        <a:defRPr lang="en-US" sz="529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37" marR="0" indent="-336137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76" marR="0" indent="-236541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1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0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00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46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9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92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64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6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9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2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3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8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www.linkedin.com/in/pedromsimo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channel/UC3YXOIGGWPs5xqjzUTMFUCg" TargetMode="External"/><Relationship Id="rId4" Type="http://schemas.openxmlformats.org/officeDocument/2006/relationships/hyperlink" Target="https://blogs.msdn.microsoft.com/azuresqldbsuppor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C6632D2-D62A-4444-A27B-7A0784BD8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3" r="8" b="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B6116-22DC-4EAD-9721-6CC9E0D04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216434" cy="3204134"/>
          </a:xfrm>
        </p:spPr>
        <p:txBody>
          <a:bodyPr anchor="b">
            <a:normAutofit/>
          </a:bodyPr>
          <a:lstStyle/>
          <a:p>
            <a:r>
              <a:rPr lang="de-DE" sz="4400" b="1">
                <a:latin typeface="Calibri" panose="020F0502020204030204"/>
              </a:rPr>
              <a:t>How to get the most from</a:t>
            </a:r>
            <a:br>
              <a:rPr lang="de-DE" sz="4400" b="1">
                <a:latin typeface="Calibri" panose="020F0502020204030204"/>
              </a:rPr>
            </a:br>
            <a:r>
              <a:rPr lang="de-DE" sz="4400" b="1">
                <a:latin typeface="Calibri" panose="020F0502020204030204"/>
              </a:rPr>
              <a:t>Azure SQL Database &amp; Managed Instance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1460A-E052-41AF-A95C-2D08BBCAF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689583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Segoe UI"/>
                <a:cs typeface="Segoe UI"/>
              </a:rPr>
              <a:t>José Manuel Jurado Diaz – Microsoft CSS</a:t>
            </a:r>
          </a:p>
          <a:p>
            <a:r>
              <a:rPr lang="en-US" sz="1600" dirty="0">
                <a:latin typeface="Segoe UI"/>
                <a:cs typeface="Segoe UI"/>
              </a:rPr>
              <a:t>Thamires Lemes – Microsoft CSS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15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Serverless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C9DDFE-8001-4286-AD8E-AD3DB969A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694"/>
              </p:ext>
            </p:extLst>
          </p:nvPr>
        </p:nvGraphicFramePr>
        <p:xfrm>
          <a:off x="1696458" y="1814211"/>
          <a:ext cx="8799084" cy="32295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5526">
                  <a:extLst>
                    <a:ext uri="{9D8B030D-6E8A-4147-A177-3AD203B41FA5}">
                      <a16:colId xmlns:a16="http://schemas.microsoft.com/office/drawing/2014/main" val="1351950529"/>
                    </a:ext>
                  </a:extLst>
                </a:gridCol>
                <a:gridCol w="3367083">
                  <a:extLst>
                    <a:ext uri="{9D8B030D-6E8A-4147-A177-3AD203B41FA5}">
                      <a16:colId xmlns:a16="http://schemas.microsoft.com/office/drawing/2014/main" val="1784833631"/>
                    </a:ext>
                  </a:extLst>
                </a:gridCol>
                <a:gridCol w="2886475">
                  <a:extLst>
                    <a:ext uri="{9D8B030D-6E8A-4147-A177-3AD203B41FA5}">
                      <a16:colId xmlns:a16="http://schemas.microsoft.com/office/drawing/2014/main" val="253681264"/>
                    </a:ext>
                  </a:extLst>
                </a:gridCol>
              </a:tblGrid>
              <a:tr h="356668">
                <a:tc>
                  <a:txBody>
                    <a:bodyPr/>
                    <a:lstStyle/>
                    <a:p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300" err="1"/>
                        <a:t>Serverless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300" err="1"/>
                        <a:t>Provisioned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422871760"/>
                  </a:ext>
                </a:extLst>
              </a:tr>
              <a:tr h="850153">
                <a:tc>
                  <a:txBody>
                    <a:bodyPr/>
                    <a:lstStyle/>
                    <a:p>
                      <a:r>
                        <a:rPr lang="pt-PT" sz="1300" err="1"/>
                        <a:t>Usage</a:t>
                      </a:r>
                      <a:r>
                        <a:rPr lang="pt-PT" sz="1300"/>
                        <a:t> </a:t>
                      </a:r>
                      <a:r>
                        <a:rPr lang="pt-PT" sz="1300" err="1"/>
                        <a:t>pattern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Intermittent</a:t>
                      </a:r>
                      <a:br>
                        <a:rPr lang="en-US" sz="1300"/>
                      </a:br>
                      <a:r>
                        <a:rPr lang="en-US" sz="1300"/>
                        <a:t>Performance unpredictability</a:t>
                      </a:r>
                      <a:br>
                        <a:rPr lang="en-US" sz="1300"/>
                      </a:br>
                      <a:r>
                        <a:rPr lang="en-US" sz="1300"/>
                        <a:t>Unknown resources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Multiple intermittent BDs</a:t>
                      </a:r>
                      <a:br>
                        <a:rPr lang="en-US" sz="1300"/>
                      </a:br>
                      <a:r>
                        <a:rPr lang="en-US" sz="1300"/>
                        <a:t>Known and predictable workload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2860333175"/>
                  </a:ext>
                </a:extLst>
              </a:tr>
              <a:tr h="356668">
                <a:tc>
                  <a:txBody>
                    <a:bodyPr/>
                    <a:lstStyle/>
                    <a:p>
                      <a:r>
                        <a:rPr lang="pt-PT" sz="1300"/>
                        <a:t>Performance management</a:t>
                      </a:r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Low</a:t>
                      </a:r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 err="1"/>
                        <a:t>Medium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490085481"/>
                  </a:ext>
                </a:extLst>
              </a:tr>
              <a:tr h="356668">
                <a:tc>
                  <a:txBody>
                    <a:bodyPr/>
                    <a:lstStyle/>
                    <a:p>
                      <a:r>
                        <a:rPr lang="pt-PT" sz="1300"/>
                        <a:t>Performance</a:t>
                      </a:r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 err="1"/>
                        <a:t>Automatic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Manual</a:t>
                      </a:r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4013322356"/>
                  </a:ext>
                </a:extLst>
              </a:tr>
              <a:tr h="596084">
                <a:tc>
                  <a:txBody>
                    <a:bodyPr/>
                    <a:lstStyle/>
                    <a:p>
                      <a:r>
                        <a:rPr lang="pt-PT" sz="1300"/>
                        <a:t>Response time</a:t>
                      </a:r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Slow when inactive</a:t>
                      </a:r>
                      <a:br>
                        <a:rPr lang="en-US" sz="1300"/>
                      </a:br>
                      <a:r>
                        <a:rPr lang="en-US" sz="1300"/>
                        <a:t>After some resource increments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 err="1"/>
                        <a:t>Immediate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3213264930"/>
                  </a:ext>
                </a:extLst>
              </a:tr>
              <a:tr h="356668">
                <a:tc>
                  <a:txBody>
                    <a:bodyPr/>
                    <a:lstStyle/>
                    <a:p>
                      <a:r>
                        <a:rPr lang="pt-PT" sz="1300"/>
                        <a:t>Charge</a:t>
                      </a:r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 err="1"/>
                        <a:t>Second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 err="1"/>
                        <a:t>Hour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3797854333"/>
                  </a:ext>
                </a:extLst>
              </a:tr>
              <a:tr h="356668">
                <a:tc>
                  <a:txBody>
                    <a:bodyPr/>
                    <a:lstStyle/>
                    <a:p>
                      <a:r>
                        <a:rPr lang="pt-PT" sz="1300" err="1"/>
                        <a:t>Memory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More </a:t>
                      </a:r>
                      <a:r>
                        <a:rPr lang="pt-PT" sz="1300" err="1"/>
                        <a:t>frequently</a:t>
                      </a:r>
                      <a:r>
                        <a:rPr lang="pt-PT" sz="1300"/>
                        <a:t> </a:t>
                      </a:r>
                      <a:r>
                        <a:rPr lang="pt-PT" sz="1300" err="1"/>
                        <a:t>claimed</a:t>
                      </a:r>
                      <a:endParaRPr lang="pt-PT" sz="1300"/>
                    </a:p>
                  </a:txBody>
                  <a:tcPr marL="68579" marR="68579" marT="34289" marB="34289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As SQL Server </a:t>
                      </a:r>
                      <a:r>
                        <a:rPr lang="pt-PT" sz="1300" err="1"/>
                        <a:t>on-premise</a:t>
                      </a:r>
                      <a:endParaRPr lang="pt-PT" sz="1300"/>
                    </a:p>
                  </a:txBody>
                  <a:tcPr marL="68579" marR="68579" marT="34289" marB="34289"/>
                </a:tc>
                <a:extLst>
                  <a:ext uri="{0D108BD9-81ED-4DB2-BD59-A6C34878D82A}">
                    <a16:rowId xmlns:a16="http://schemas.microsoft.com/office/drawing/2014/main" val="6910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22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Serverless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9CE86-2705-42A5-B473-49593873DC59}"/>
              </a:ext>
            </a:extLst>
          </p:cNvPr>
          <p:cNvSpPr/>
          <p:nvPr/>
        </p:nvSpPr>
        <p:spPr>
          <a:xfrm>
            <a:off x="2812473" y="2886545"/>
            <a:ext cx="2232743" cy="1084910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algn="ctr" defTabSz="685770"/>
            <a:r>
              <a:rPr lang="en-US" sz="6600" b="1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Demo</a:t>
            </a:r>
          </a:p>
        </p:txBody>
      </p:sp>
      <p:pic>
        <p:nvPicPr>
          <p:cNvPr id="6" name="Picture 2" descr="SEC20_Security_038">
            <a:extLst>
              <a:ext uri="{FF2B5EF4-FFF2-40B4-BE49-F238E27FC236}">
                <a16:creationId xmlns:a16="http://schemas.microsoft.com/office/drawing/2014/main" id="{4DC4C8FE-2D46-484B-B07D-CF85E537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3156" y="604605"/>
            <a:ext cx="3928844" cy="6253395"/>
          </a:xfrm>
          <a:prstGeom prst="rect">
            <a:avLst/>
          </a:prstGeom>
          <a:ln>
            <a:noFill/>
          </a:ln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1FC6D-A96E-4F2B-BDCF-EC537800BF90}"/>
              </a:ext>
            </a:extLst>
          </p:cNvPr>
          <p:cNvSpPr txBox="1"/>
          <p:nvPr/>
        </p:nvSpPr>
        <p:spPr>
          <a:xfrm>
            <a:off x="275706" y="1061731"/>
            <a:ext cx="11133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15.000+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using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same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database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when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reviewed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invoice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paying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lot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money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for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database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in Business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Critical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with 40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vCores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also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database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backups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sizes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quite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large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  <a:p>
            <a:pPr defTabSz="685770"/>
            <a:r>
              <a:rPr lang="es-ES">
                <a:solidFill>
                  <a:prstClr val="black"/>
                </a:solidFill>
                <a:latin typeface="Calibri" panose="020F0502020204030204"/>
              </a:rPr>
              <a:t>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received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complains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from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marketing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people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every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time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want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use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data for marketing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campaings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need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remove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lot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of tables and data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from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other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customers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5583523"/>
                  </p:ext>
                </p:extLst>
              </p:nvPr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3C21B84-C3AD-4F7E-B16F-B3EB80066A28}"/>
              </a:ext>
            </a:extLst>
          </p:cNvPr>
          <p:cNvSpPr txBox="1"/>
          <p:nvPr/>
        </p:nvSpPr>
        <p:spPr>
          <a:xfrm>
            <a:off x="275706" y="3614904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b="1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Sharding</a:t>
            </a:r>
            <a:endParaRPr lang="pt-PT" sz="2000" b="1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Sharding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tângulo 37">
            <a:extLst>
              <a:ext uri="{FF2B5EF4-FFF2-40B4-BE49-F238E27FC236}">
                <a16:creationId xmlns:a16="http://schemas.microsoft.com/office/drawing/2014/main" id="{AC2A8898-F700-4DE7-8373-FC3C6FBB0BDC}"/>
              </a:ext>
            </a:extLst>
          </p:cNvPr>
          <p:cNvSpPr/>
          <p:nvPr/>
        </p:nvSpPr>
        <p:spPr>
          <a:xfrm>
            <a:off x="3716189" y="3649527"/>
            <a:ext cx="1019060" cy="90024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6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21</a:t>
            </a:r>
          </a:p>
        </p:txBody>
      </p:sp>
      <p:sp>
        <p:nvSpPr>
          <p:cNvPr id="8" name="Retângulo 37">
            <a:extLst>
              <a:ext uri="{FF2B5EF4-FFF2-40B4-BE49-F238E27FC236}">
                <a16:creationId xmlns:a16="http://schemas.microsoft.com/office/drawing/2014/main" id="{CABD54DB-037D-4BE9-BAFA-CAB6F5EF7858}"/>
              </a:ext>
            </a:extLst>
          </p:cNvPr>
          <p:cNvSpPr/>
          <p:nvPr/>
        </p:nvSpPr>
        <p:spPr>
          <a:xfrm>
            <a:off x="5432175" y="3652625"/>
            <a:ext cx="1019060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3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12</a:t>
            </a:r>
          </a:p>
        </p:txBody>
      </p:sp>
      <p:pic>
        <p:nvPicPr>
          <p:cNvPr id="9" name="Imagem 31">
            <a:extLst>
              <a:ext uri="{FF2B5EF4-FFF2-40B4-BE49-F238E27FC236}">
                <a16:creationId xmlns:a16="http://schemas.microsoft.com/office/drawing/2014/main" id="{2775F1BF-5573-4C68-A10D-690DFC0C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59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32">
            <a:extLst>
              <a:ext uri="{FF2B5EF4-FFF2-40B4-BE49-F238E27FC236}">
                <a16:creationId xmlns:a16="http://schemas.microsoft.com/office/drawing/2014/main" id="{D787231E-93C2-429D-A46D-8361DECB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26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33">
            <a:extLst>
              <a:ext uri="{FF2B5EF4-FFF2-40B4-BE49-F238E27FC236}">
                <a16:creationId xmlns:a16="http://schemas.microsoft.com/office/drawing/2014/main" id="{7960F196-5A7E-492C-BF5E-236EA388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2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34">
            <a:extLst>
              <a:ext uri="{FF2B5EF4-FFF2-40B4-BE49-F238E27FC236}">
                <a16:creationId xmlns:a16="http://schemas.microsoft.com/office/drawing/2014/main" id="{185858E2-6D01-41F3-BA55-2EB21772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93259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35">
            <a:extLst>
              <a:ext uri="{FF2B5EF4-FFF2-40B4-BE49-F238E27FC236}">
                <a16:creationId xmlns:a16="http://schemas.microsoft.com/office/drawing/2014/main" id="{1DC4B596-4FE1-4548-AE5E-2751ED9A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324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 36">
            <a:extLst>
              <a:ext uri="{FF2B5EF4-FFF2-40B4-BE49-F238E27FC236}">
                <a16:creationId xmlns:a16="http://schemas.microsoft.com/office/drawing/2014/main" id="{CE64FEAB-377B-4A87-B474-5D3D6946DF1C}"/>
              </a:ext>
            </a:extLst>
          </p:cNvPr>
          <p:cNvSpPr/>
          <p:nvPr/>
        </p:nvSpPr>
        <p:spPr>
          <a:xfrm>
            <a:off x="3712442" y="3646862"/>
            <a:ext cx="897295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1</a:t>
            </a:r>
          </a:p>
        </p:txBody>
      </p:sp>
      <p:sp>
        <p:nvSpPr>
          <p:cNvPr id="16" name="Retângulo 37">
            <a:extLst>
              <a:ext uri="{FF2B5EF4-FFF2-40B4-BE49-F238E27FC236}">
                <a16:creationId xmlns:a16="http://schemas.microsoft.com/office/drawing/2014/main" id="{20720F4B-9273-4B3A-8173-B6B72ED9F31A}"/>
              </a:ext>
            </a:extLst>
          </p:cNvPr>
          <p:cNvSpPr/>
          <p:nvPr/>
        </p:nvSpPr>
        <p:spPr>
          <a:xfrm>
            <a:off x="4575397" y="3646862"/>
            <a:ext cx="897295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2</a:t>
            </a:r>
          </a:p>
        </p:txBody>
      </p:sp>
      <p:sp>
        <p:nvSpPr>
          <p:cNvPr id="17" name="Retângulo 38">
            <a:extLst>
              <a:ext uri="{FF2B5EF4-FFF2-40B4-BE49-F238E27FC236}">
                <a16:creationId xmlns:a16="http://schemas.microsoft.com/office/drawing/2014/main" id="{CE762407-EAE6-42AE-AC22-7EE419147170}"/>
              </a:ext>
            </a:extLst>
          </p:cNvPr>
          <p:cNvSpPr/>
          <p:nvPr/>
        </p:nvSpPr>
        <p:spPr>
          <a:xfrm>
            <a:off x="5429096" y="3646862"/>
            <a:ext cx="897295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3</a:t>
            </a:r>
          </a:p>
        </p:txBody>
      </p:sp>
      <p:sp>
        <p:nvSpPr>
          <p:cNvPr id="18" name="Retângulo 39">
            <a:extLst>
              <a:ext uri="{FF2B5EF4-FFF2-40B4-BE49-F238E27FC236}">
                <a16:creationId xmlns:a16="http://schemas.microsoft.com/office/drawing/2014/main" id="{91B7EA53-23D6-4F16-B845-479FCA8D91AC}"/>
              </a:ext>
            </a:extLst>
          </p:cNvPr>
          <p:cNvSpPr/>
          <p:nvPr/>
        </p:nvSpPr>
        <p:spPr>
          <a:xfrm>
            <a:off x="6540325" y="3646862"/>
            <a:ext cx="306749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…</a:t>
            </a:r>
          </a:p>
        </p:txBody>
      </p:sp>
      <p:sp>
        <p:nvSpPr>
          <p:cNvPr id="19" name="Retângulo 40">
            <a:extLst>
              <a:ext uri="{FF2B5EF4-FFF2-40B4-BE49-F238E27FC236}">
                <a16:creationId xmlns:a16="http://schemas.microsoft.com/office/drawing/2014/main" id="{3FD4A93E-9E32-49FC-9D27-35C6DFE9030B}"/>
              </a:ext>
            </a:extLst>
          </p:cNvPr>
          <p:cNvSpPr/>
          <p:nvPr/>
        </p:nvSpPr>
        <p:spPr>
          <a:xfrm>
            <a:off x="7116772" y="3646862"/>
            <a:ext cx="93256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N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5DF3796-B3C7-4F13-A4CE-38D58A17B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062" y="1762199"/>
            <a:ext cx="3881702" cy="43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Single-tenant vs Multi-tenant</a:t>
            </a:r>
          </a:p>
        </p:txBody>
      </p:sp>
    </p:spTree>
    <p:extLst>
      <p:ext uri="{BB962C8B-B14F-4D97-AF65-F5344CB8AC3E}">
        <p14:creationId xmlns:p14="http://schemas.microsoft.com/office/powerpoint/2010/main" val="14822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Sharding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tângulo 37">
            <a:extLst>
              <a:ext uri="{FF2B5EF4-FFF2-40B4-BE49-F238E27FC236}">
                <a16:creationId xmlns:a16="http://schemas.microsoft.com/office/drawing/2014/main" id="{AC2A8898-F700-4DE7-8373-FC3C6FBB0BDC}"/>
              </a:ext>
            </a:extLst>
          </p:cNvPr>
          <p:cNvSpPr/>
          <p:nvPr/>
        </p:nvSpPr>
        <p:spPr>
          <a:xfrm>
            <a:off x="3716189" y="3649527"/>
            <a:ext cx="1019060" cy="90024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6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21</a:t>
            </a:r>
          </a:p>
        </p:txBody>
      </p:sp>
      <p:sp>
        <p:nvSpPr>
          <p:cNvPr id="8" name="Retângulo 37">
            <a:extLst>
              <a:ext uri="{FF2B5EF4-FFF2-40B4-BE49-F238E27FC236}">
                <a16:creationId xmlns:a16="http://schemas.microsoft.com/office/drawing/2014/main" id="{CABD54DB-037D-4BE9-BAFA-CAB6F5EF7858}"/>
              </a:ext>
            </a:extLst>
          </p:cNvPr>
          <p:cNvSpPr/>
          <p:nvPr/>
        </p:nvSpPr>
        <p:spPr>
          <a:xfrm>
            <a:off x="5432175" y="3652625"/>
            <a:ext cx="1019060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3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12</a:t>
            </a:r>
          </a:p>
        </p:txBody>
      </p:sp>
      <p:pic>
        <p:nvPicPr>
          <p:cNvPr id="9" name="Imagem 31">
            <a:extLst>
              <a:ext uri="{FF2B5EF4-FFF2-40B4-BE49-F238E27FC236}">
                <a16:creationId xmlns:a16="http://schemas.microsoft.com/office/drawing/2014/main" id="{2775F1BF-5573-4C68-A10D-690DFC0C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247" y="2090006"/>
            <a:ext cx="1556856" cy="1556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32">
            <a:extLst>
              <a:ext uri="{FF2B5EF4-FFF2-40B4-BE49-F238E27FC236}">
                <a16:creationId xmlns:a16="http://schemas.microsoft.com/office/drawing/2014/main" id="{D787231E-93C2-429D-A46D-8361DECB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26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33">
            <a:extLst>
              <a:ext uri="{FF2B5EF4-FFF2-40B4-BE49-F238E27FC236}">
                <a16:creationId xmlns:a16="http://schemas.microsoft.com/office/drawing/2014/main" id="{7960F196-5A7E-492C-BF5E-236EA388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2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34">
            <a:extLst>
              <a:ext uri="{FF2B5EF4-FFF2-40B4-BE49-F238E27FC236}">
                <a16:creationId xmlns:a16="http://schemas.microsoft.com/office/drawing/2014/main" id="{185858E2-6D01-41F3-BA55-2EB21772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93259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35">
            <a:extLst>
              <a:ext uri="{FF2B5EF4-FFF2-40B4-BE49-F238E27FC236}">
                <a16:creationId xmlns:a16="http://schemas.microsoft.com/office/drawing/2014/main" id="{1DC4B596-4FE1-4548-AE5E-2751ED9A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324" y="2608818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tângulo 37">
            <a:extLst>
              <a:ext uri="{FF2B5EF4-FFF2-40B4-BE49-F238E27FC236}">
                <a16:creationId xmlns:a16="http://schemas.microsoft.com/office/drawing/2014/main" id="{20720F4B-9273-4B3A-8173-B6B72ED9F31A}"/>
              </a:ext>
            </a:extLst>
          </p:cNvPr>
          <p:cNvSpPr/>
          <p:nvPr/>
        </p:nvSpPr>
        <p:spPr>
          <a:xfrm>
            <a:off x="4575397" y="3646862"/>
            <a:ext cx="897295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2</a:t>
            </a:r>
          </a:p>
        </p:txBody>
      </p:sp>
      <p:sp>
        <p:nvSpPr>
          <p:cNvPr id="18" name="Retângulo 39">
            <a:extLst>
              <a:ext uri="{FF2B5EF4-FFF2-40B4-BE49-F238E27FC236}">
                <a16:creationId xmlns:a16="http://schemas.microsoft.com/office/drawing/2014/main" id="{91B7EA53-23D6-4F16-B845-479FCA8D91AC}"/>
              </a:ext>
            </a:extLst>
          </p:cNvPr>
          <p:cNvSpPr/>
          <p:nvPr/>
        </p:nvSpPr>
        <p:spPr>
          <a:xfrm>
            <a:off x="6540325" y="3646862"/>
            <a:ext cx="306749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…</a:t>
            </a:r>
          </a:p>
        </p:txBody>
      </p:sp>
      <p:sp>
        <p:nvSpPr>
          <p:cNvPr id="19" name="Retângulo 40">
            <a:extLst>
              <a:ext uri="{FF2B5EF4-FFF2-40B4-BE49-F238E27FC236}">
                <a16:creationId xmlns:a16="http://schemas.microsoft.com/office/drawing/2014/main" id="{3FD4A93E-9E32-49FC-9D27-35C6DFE9030B}"/>
              </a:ext>
            </a:extLst>
          </p:cNvPr>
          <p:cNvSpPr/>
          <p:nvPr/>
        </p:nvSpPr>
        <p:spPr>
          <a:xfrm>
            <a:off x="7116772" y="3646862"/>
            <a:ext cx="93256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N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5DF3796-B3C7-4F13-A4CE-38D58A17B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062" y="1762199"/>
            <a:ext cx="3881702" cy="43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Single-tenant vs Multi-tenant</a:t>
            </a:r>
          </a:p>
        </p:txBody>
      </p:sp>
    </p:spTree>
    <p:extLst>
      <p:ext uri="{BB962C8B-B14F-4D97-AF65-F5344CB8AC3E}">
        <p14:creationId xmlns:p14="http://schemas.microsoft.com/office/powerpoint/2010/main" val="1645551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Sharding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tângulo 37">
            <a:extLst>
              <a:ext uri="{FF2B5EF4-FFF2-40B4-BE49-F238E27FC236}">
                <a16:creationId xmlns:a16="http://schemas.microsoft.com/office/drawing/2014/main" id="{20AE5B91-ABD6-427A-8FED-665143CBAF22}"/>
              </a:ext>
            </a:extLst>
          </p:cNvPr>
          <p:cNvSpPr/>
          <p:nvPr/>
        </p:nvSpPr>
        <p:spPr>
          <a:xfrm>
            <a:off x="3045071" y="3599445"/>
            <a:ext cx="897295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6</a:t>
            </a:r>
          </a:p>
        </p:txBody>
      </p:sp>
      <p:sp>
        <p:nvSpPr>
          <p:cNvPr id="17" name="Retângulo 37">
            <a:extLst>
              <a:ext uri="{FF2B5EF4-FFF2-40B4-BE49-F238E27FC236}">
                <a16:creationId xmlns:a16="http://schemas.microsoft.com/office/drawing/2014/main" id="{6F6F4658-076B-4169-BB2D-3939EFA76B47}"/>
              </a:ext>
            </a:extLst>
          </p:cNvPr>
          <p:cNvSpPr/>
          <p:nvPr/>
        </p:nvSpPr>
        <p:spPr>
          <a:xfrm>
            <a:off x="4761056" y="3602543"/>
            <a:ext cx="1019060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3</a:t>
            </a:r>
            <a:b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12</a:t>
            </a:r>
          </a:p>
        </p:txBody>
      </p:sp>
      <p:pic>
        <p:nvPicPr>
          <p:cNvPr id="21" name="Imagem 31">
            <a:extLst>
              <a:ext uri="{FF2B5EF4-FFF2-40B4-BE49-F238E27FC236}">
                <a16:creationId xmlns:a16="http://schemas.microsoft.com/office/drawing/2014/main" id="{A12136A4-87C6-4C8F-88F7-9BB924A7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40" y="2558736"/>
            <a:ext cx="1038044" cy="1038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m 32">
            <a:extLst>
              <a:ext uri="{FF2B5EF4-FFF2-40B4-BE49-F238E27FC236}">
                <a16:creationId xmlns:a16="http://schemas.microsoft.com/office/drawing/2014/main" id="{913B9920-C8FD-43E5-9EB5-6A347203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07" y="2558736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m 33">
            <a:extLst>
              <a:ext uri="{FF2B5EF4-FFF2-40B4-BE49-F238E27FC236}">
                <a16:creationId xmlns:a16="http://schemas.microsoft.com/office/drawing/2014/main" id="{E7754473-65A7-457C-92E7-7086193B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73" y="2558736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34">
            <a:extLst>
              <a:ext uri="{FF2B5EF4-FFF2-40B4-BE49-F238E27FC236}">
                <a16:creationId xmlns:a16="http://schemas.microsoft.com/office/drawing/2014/main" id="{A8427B4E-4224-468F-AC4B-4DED4E1688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22140" y="2558736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m 35">
            <a:extLst>
              <a:ext uri="{FF2B5EF4-FFF2-40B4-BE49-F238E27FC236}">
                <a16:creationId xmlns:a16="http://schemas.microsoft.com/office/drawing/2014/main" id="{99FADEEF-5731-4308-9F2A-8AE412F6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05" y="2558736"/>
            <a:ext cx="1038043" cy="1038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37">
            <a:extLst>
              <a:ext uri="{FF2B5EF4-FFF2-40B4-BE49-F238E27FC236}">
                <a16:creationId xmlns:a16="http://schemas.microsoft.com/office/drawing/2014/main" id="{F207ADA7-89B9-4E3E-957C-40D09C839375}"/>
              </a:ext>
            </a:extLst>
          </p:cNvPr>
          <p:cNvSpPr/>
          <p:nvPr/>
        </p:nvSpPr>
        <p:spPr>
          <a:xfrm>
            <a:off x="3904278" y="3596780"/>
            <a:ext cx="897295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2</a:t>
            </a:r>
          </a:p>
        </p:txBody>
      </p:sp>
      <p:sp>
        <p:nvSpPr>
          <p:cNvPr id="27" name="Retângulo 39">
            <a:extLst>
              <a:ext uri="{FF2B5EF4-FFF2-40B4-BE49-F238E27FC236}">
                <a16:creationId xmlns:a16="http://schemas.microsoft.com/office/drawing/2014/main" id="{1E1792CE-E6D4-429C-A511-EE1F849F2F92}"/>
              </a:ext>
            </a:extLst>
          </p:cNvPr>
          <p:cNvSpPr/>
          <p:nvPr/>
        </p:nvSpPr>
        <p:spPr>
          <a:xfrm>
            <a:off x="5869206" y="3596780"/>
            <a:ext cx="306749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…</a:t>
            </a:r>
          </a:p>
        </p:txBody>
      </p:sp>
      <p:sp>
        <p:nvSpPr>
          <p:cNvPr id="28" name="Retângulo 40">
            <a:extLst>
              <a:ext uri="{FF2B5EF4-FFF2-40B4-BE49-F238E27FC236}">
                <a16:creationId xmlns:a16="http://schemas.microsoft.com/office/drawing/2014/main" id="{2805068D-4FDA-4E04-98DD-1525DDBA895A}"/>
              </a:ext>
            </a:extLst>
          </p:cNvPr>
          <p:cNvSpPr/>
          <p:nvPr/>
        </p:nvSpPr>
        <p:spPr>
          <a:xfrm>
            <a:off x="6445653" y="3596780"/>
            <a:ext cx="93256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N</a:t>
            </a:r>
          </a:p>
        </p:txBody>
      </p:sp>
      <p:sp>
        <p:nvSpPr>
          <p:cNvPr id="29" name="Retângulo 37">
            <a:extLst>
              <a:ext uri="{FF2B5EF4-FFF2-40B4-BE49-F238E27FC236}">
                <a16:creationId xmlns:a16="http://schemas.microsoft.com/office/drawing/2014/main" id="{4FA37BE7-9217-44A8-8AEE-4E943EF3CF41}"/>
              </a:ext>
            </a:extLst>
          </p:cNvPr>
          <p:cNvSpPr/>
          <p:nvPr/>
        </p:nvSpPr>
        <p:spPr>
          <a:xfrm>
            <a:off x="3047271" y="4145652"/>
            <a:ext cx="1019060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21</a:t>
            </a:r>
          </a:p>
        </p:txBody>
      </p:sp>
      <p:pic>
        <p:nvPicPr>
          <p:cNvPr id="30" name="Imagem 31">
            <a:extLst>
              <a:ext uri="{FF2B5EF4-FFF2-40B4-BE49-F238E27FC236}">
                <a16:creationId xmlns:a16="http://schemas.microsoft.com/office/drawing/2014/main" id="{31D95FD1-6C87-474D-8431-A6719B1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72" y="2556072"/>
            <a:ext cx="1038044" cy="1038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EA10E1-8EB3-410A-842E-84FFA22FC776}"/>
              </a:ext>
            </a:extLst>
          </p:cNvPr>
          <p:cNvSpPr/>
          <p:nvPr/>
        </p:nvSpPr>
        <p:spPr>
          <a:xfrm>
            <a:off x="104569" y="6420566"/>
            <a:ext cx="730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pt-PT" sz="1400" b="1">
                <a:solidFill>
                  <a:prstClr val="black"/>
                </a:solidFill>
                <a:latin typeface="Calibri" panose="020F0502020204030204"/>
              </a:rPr>
              <a:t>https://www.nuget.org/packages/Microsoft.Azure.SqlDatabase.ElasticScale.Service.SplitMerge/</a:t>
            </a: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0E7C5678-5EEE-47A3-BBD5-0237BDFAD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265" y="1708222"/>
            <a:ext cx="4209420" cy="43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Elastic Database split-merge tool</a:t>
            </a:r>
          </a:p>
        </p:txBody>
      </p:sp>
    </p:spTree>
    <p:extLst>
      <p:ext uri="{BB962C8B-B14F-4D97-AF65-F5344CB8AC3E}">
        <p14:creationId xmlns:p14="http://schemas.microsoft.com/office/powerpoint/2010/main" val="301875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0836 -0.0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-3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Sharding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BCCC1D-2314-4D61-9306-FA00FE30E708}"/>
              </a:ext>
            </a:extLst>
          </p:cNvPr>
          <p:cNvGrpSpPr/>
          <p:nvPr/>
        </p:nvGrpSpPr>
        <p:grpSpPr>
          <a:xfrm>
            <a:off x="4804082" y="2864557"/>
            <a:ext cx="2672280" cy="642584"/>
            <a:chOff x="4422238" y="3654245"/>
            <a:chExt cx="3672684" cy="856792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42B906B4-3FBC-42FF-8E77-B37EC820348F}"/>
                </a:ext>
              </a:extLst>
            </p:cNvPr>
            <p:cNvSpPr/>
            <p:nvPr/>
          </p:nvSpPr>
          <p:spPr>
            <a:xfrm>
              <a:off x="5571461" y="3654245"/>
              <a:ext cx="290624" cy="830997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0"/>
              <a:endParaRPr lang="pt-PT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Arrow: Bent-Up 40">
              <a:extLst>
                <a:ext uri="{FF2B5EF4-FFF2-40B4-BE49-F238E27FC236}">
                  <a16:creationId xmlns:a16="http://schemas.microsoft.com/office/drawing/2014/main" id="{C6A15174-875A-40C8-8026-A0D01F4BA788}"/>
                </a:ext>
              </a:extLst>
            </p:cNvPr>
            <p:cNvSpPr/>
            <p:nvPr/>
          </p:nvSpPr>
          <p:spPr>
            <a:xfrm flipV="1">
              <a:off x="5784617" y="3773306"/>
              <a:ext cx="2310305" cy="737731"/>
            </a:xfrm>
            <a:prstGeom prst="bentUpArrow">
              <a:avLst>
                <a:gd name="adj1" fmla="val 19235"/>
                <a:gd name="adj2" fmla="val 25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0"/>
              <a:endParaRPr lang="pt-PT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Arrow: Bent-Up 41">
              <a:extLst>
                <a:ext uri="{FF2B5EF4-FFF2-40B4-BE49-F238E27FC236}">
                  <a16:creationId xmlns:a16="http://schemas.microsoft.com/office/drawing/2014/main" id="{19D8BC41-8366-459F-BE54-372013EA6644}"/>
                </a:ext>
              </a:extLst>
            </p:cNvPr>
            <p:cNvSpPr/>
            <p:nvPr/>
          </p:nvSpPr>
          <p:spPr>
            <a:xfrm flipH="1" flipV="1">
              <a:off x="4422238" y="3773304"/>
              <a:ext cx="1233068" cy="737731"/>
            </a:xfrm>
            <a:prstGeom prst="bentUpArrow">
              <a:avLst>
                <a:gd name="adj1" fmla="val 19235"/>
                <a:gd name="adj2" fmla="val 25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0"/>
              <a:endParaRPr lang="pt-PT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Retângulo 37">
            <a:extLst>
              <a:ext uri="{FF2B5EF4-FFF2-40B4-BE49-F238E27FC236}">
                <a16:creationId xmlns:a16="http://schemas.microsoft.com/office/drawing/2014/main" id="{99DE4FC6-0B19-4707-B5CF-D13FA1AB551F}"/>
              </a:ext>
            </a:extLst>
          </p:cNvPr>
          <p:cNvSpPr/>
          <p:nvPr/>
        </p:nvSpPr>
        <p:spPr>
          <a:xfrm>
            <a:off x="5385544" y="4248141"/>
            <a:ext cx="718272" cy="27699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3</a:t>
            </a:r>
          </a:p>
        </p:txBody>
      </p:sp>
      <p:sp>
        <p:nvSpPr>
          <p:cNvPr id="44" name="Retângulo 37">
            <a:extLst>
              <a:ext uri="{FF2B5EF4-FFF2-40B4-BE49-F238E27FC236}">
                <a16:creationId xmlns:a16="http://schemas.microsoft.com/office/drawing/2014/main" id="{77B4F1CC-9314-41D8-8C6E-FB97398FAE44}"/>
              </a:ext>
            </a:extLst>
          </p:cNvPr>
          <p:cNvSpPr/>
          <p:nvPr/>
        </p:nvSpPr>
        <p:spPr>
          <a:xfrm>
            <a:off x="3817696" y="4248141"/>
            <a:ext cx="718272" cy="27699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1</a:t>
            </a:r>
          </a:p>
        </p:txBody>
      </p:sp>
      <p:pic>
        <p:nvPicPr>
          <p:cNvPr id="45" name="Imagem 31">
            <a:extLst>
              <a:ext uri="{FF2B5EF4-FFF2-40B4-BE49-F238E27FC236}">
                <a16:creationId xmlns:a16="http://schemas.microsoft.com/office/drawing/2014/main" id="{E5BF7BAB-A6F0-44F8-8F03-F3C6C496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62" y="3530291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Imagem 32">
            <a:extLst>
              <a:ext uri="{FF2B5EF4-FFF2-40B4-BE49-F238E27FC236}">
                <a16:creationId xmlns:a16="http://schemas.microsoft.com/office/drawing/2014/main" id="{8D73D50C-FBE7-4FD1-8723-68B55CBA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99" y="3530291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m 33">
            <a:extLst>
              <a:ext uri="{FF2B5EF4-FFF2-40B4-BE49-F238E27FC236}">
                <a16:creationId xmlns:a16="http://schemas.microsoft.com/office/drawing/2014/main" id="{238D8768-E7B5-4345-9DDD-B131CF1F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37" y="3530291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m 34">
            <a:extLst>
              <a:ext uri="{FF2B5EF4-FFF2-40B4-BE49-F238E27FC236}">
                <a16:creationId xmlns:a16="http://schemas.microsoft.com/office/drawing/2014/main" id="{15018402-69FE-420B-9F72-ECD5EAAA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57374" y="3530291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m 35">
            <a:extLst>
              <a:ext uri="{FF2B5EF4-FFF2-40B4-BE49-F238E27FC236}">
                <a16:creationId xmlns:a16="http://schemas.microsoft.com/office/drawing/2014/main" id="{777B024A-5F0B-41C7-A026-5ACD43BA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913" y="3530291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etângulo 37">
            <a:extLst>
              <a:ext uri="{FF2B5EF4-FFF2-40B4-BE49-F238E27FC236}">
                <a16:creationId xmlns:a16="http://schemas.microsoft.com/office/drawing/2014/main" id="{491836B9-6865-483B-A902-6102BBF0399D}"/>
              </a:ext>
            </a:extLst>
          </p:cNvPr>
          <p:cNvSpPr/>
          <p:nvPr/>
        </p:nvSpPr>
        <p:spPr>
          <a:xfrm>
            <a:off x="4606962" y="4248141"/>
            <a:ext cx="718272" cy="27699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2</a:t>
            </a:r>
          </a:p>
        </p:txBody>
      </p:sp>
      <p:sp>
        <p:nvSpPr>
          <p:cNvPr id="51" name="Retângulo 39">
            <a:extLst>
              <a:ext uri="{FF2B5EF4-FFF2-40B4-BE49-F238E27FC236}">
                <a16:creationId xmlns:a16="http://schemas.microsoft.com/office/drawing/2014/main" id="{1991B36C-243F-4B52-84AF-E0371AC10FEA}"/>
              </a:ext>
            </a:extLst>
          </p:cNvPr>
          <p:cNvSpPr/>
          <p:nvPr/>
        </p:nvSpPr>
        <p:spPr>
          <a:xfrm>
            <a:off x="6401888" y="4248141"/>
            <a:ext cx="266674" cy="27699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…</a:t>
            </a:r>
          </a:p>
        </p:txBody>
      </p:sp>
      <p:sp>
        <p:nvSpPr>
          <p:cNvPr id="52" name="Retângulo 40">
            <a:extLst>
              <a:ext uri="{FF2B5EF4-FFF2-40B4-BE49-F238E27FC236}">
                <a16:creationId xmlns:a16="http://schemas.microsoft.com/office/drawing/2014/main" id="{2638B652-7390-431C-AFC6-22A1A8AEF5FB}"/>
              </a:ext>
            </a:extLst>
          </p:cNvPr>
          <p:cNvSpPr/>
          <p:nvPr/>
        </p:nvSpPr>
        <p:spPr>
          <a:xfrm>
            <a:off x="6977084" y="4248141"/>
            <a:ext cx="743920" cy="27699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N</a:t>
            </a:r>
          </a:p>
        </p:txBody>
      </p:sp>
      <p:pic>
        <p:nvPicPr>
          <p:cNvPr id="53" name="Imagem 7" descr="Uma imagem com gráficos de vetor&#10;&#10;Descrição gerada automaticamente">
            <a:extLst>
              <a:ext uri="{FF2B5EF4-FFF2-40B4-BE49-F238E27FC236}">
                <a16:creationId xmlns:a16="http://schemas.microsoft.com/office/drawing/2014/main" id="{69D2EB91-487C-4FA1-9FC0-9040CB0D5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50" y="1484272"/>
            <a:ext cx="799674" cy="799674"/>
          </a:xfrm>
          <a:prstGeom prst="rect">
            <a:avLst/>
          </a:prstGeom>
        </p:spPr>
      </p:pic>
      <p:sp>
        <p:nvSpPr>
          <p:cNvPr id="54" name="Retângulo 41">
            <a:extLst>
              <a:ext uri="{FF2B5EF4-FFF2-40B4-BE49-F238E27FC236}">
                <a16:creationId xmlns:a16="http://schemas.microsoft.com/office/drawing/2014/main" id="{144E77D9-AFDB-4319-B4FC-322BDDA76C5D}"/>
              </a:ext>
            </a:extLst>
          </p:cNvPr>
          <p:cNvSpPr/>
          <p:nvPr/>
        </p:nvSpPr>
        <p:spPr>
          <a:xfrm>
            <a:off x="4659799" y="2241319"/>
            <a:ext cx="1922832" cy="4847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algn="ctr" defTabSz="685770"/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 App</a:t>
            </a:r>
            <a:b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build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with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client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library</a:t>
            </a:r>
            <a:endParaRPr lang="pt-PT" sz="1350" b="1" spc="37">
              <a:ln w="9525" cmpd="sng">
                <a:solidFill>
                  <a:prstClr val="black">
                    <a:lumMod val="50000"/>
                    <a:lumOff val="50000"/>
                  </a:prstClr>
                </a:solidFill>
                <a:prstDash val="solid"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glow rad="38100">
                  <a:srgbClr val="4472C4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55" name="Imagem 35">
            <a:extLst>
              <a:ext uri="{FF2B5EF4-FFF2-40B4-BE49-F238E27FC236}">
                <a16:creationId xmlns:a16="http://schemas.microsoft.com/office/drawing/2014/main" id="{4F4B4213-263A-402B-8D70-A96B8BC4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180" y="2283946"/>
            <a:ext cx="755989" cy="755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etângulo 40">
            <a:extLst>
              <a:ext uri="{FF2B5EF4-FFF2-40B4-BE49-F238E27FC236}">
                <a16:creationId xmlns:a16="http://schemas.microsoft.com/office/drawing/2014/main" id="{78807A36-EED1-44D6-AF58-A1F991701C27}"/>
              </a:ext>
            </a:extLst>
          </p:cNvPr>
          <p:cNvSpPr/>
          <p:nvPr/>
        </p:nvSpPr>
        <p:spPr>
          <a:xfrm>
            <a:off x="8177653" y="3051527"/>
            <a:ext cx="959748" cy="4847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algn="ctr" defTabSz="685770"/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Shard</a:t>
            </a: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pt-PT" sz="1350" b="1" spc="37" err="1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Map</a:t>
            </a:r>
            <a:b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sz="1350" b="1" spc="37">
                <a:ln w="9525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Manager</a:t>
            </a: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03855116-DBBE-49E7-A1AC-87C06A0F33CE}"/>
              </a:ext>
            </a:extLst>
          </p:cNvPr>
          <p:cNvSpPr/>
          <p:nvPr/>
        </p:nvSpPr>
        <p:spPr>
          <a:xfrm>
            <a:off x="5643429" y="2864557"/>
            <a:ext cx="217965" cy="623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Arrow: Up-Down 57">
            <a:extLst>
              <a:ext uri="{FF2B5EF4-FFF2-40B4-BE49-F238E27FC236}">
                <a16:creationId xmlns:a16="http://schemas.microsoft.com/office/drawing/2014/main" id="{99B9693C-0A07-4730-AE8C-F4160CEC3EB0}"/>
              </a:ext>
            </a:extLst>
          </p:cNvPr>
          <p:cNvSpPr/>
          <p:nvPr/>
        </p:nvSpPr>
        <p:spPr>
          <a:xfrm rot="16787702">
            <a:off x="7145455" y="1112702"/>
            <a:ext cx="210801" cy="213639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D5AD28-285D-4428-A649-FB093C60F526}"/>
              </a:ext>
            </a:extLst>
          </p:cNvPr>
          <p:cNvSpPr/>
          <p:nvPr/>
        </p:nvSpPr>
        <p:spPr>
          <a:xfrm>
            <a:off x="0" y="6420566"/>
            <a:ext cx="80198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pt-PT" sz="1400" b="1">
                <a:solidFill>
                  <a:prstClr val="black"/>
                </a:solidFill>
                <a:latin typeface="Calibri" panose="020F0502020204030204"/>
              </a:rPr>
              <a:t>https://docs.microsoft.com/en-us/azure/sql-database/sql-database-elastic-database-client-library</a:t>
            </a:r>
          </a:p>
        </p:txBody>
      </p:sp>
    </p:spTree>
    <p:extLst>
      <p:ext uri="{BB962C8B-B14F-4D97-AF65-F5344CB8AC3E}">
        <p14:creationId xmlns:p14="http://schemas.microsoft.com/office/powerpoint/2010/main" val="41282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57" grpId="1" animBg="1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9F922-3F9B-482A-B098-AC060892CAE6}"/>
              </a:ext>
            </a:extLst>
          </p:cNvPr>
          <p:cNvSpPr txBox="1"/>
          <p:nvPr/>
        </p:nvSpPr>
        <p:spPr>
          <a:xfrm>
            <a:off x="275706" y="1061732"/>
            <a:ext cx="111991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reaching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limit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database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(8TB) and I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would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like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solutions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without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needing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compress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data and </a:t>
            </a:r>
            <a:r>
              <a:rPr lang="es-ES" sz="1350" err="1">
                <a:solidFill>
                  <a:prstClr val="black"/>
                </a:solidFill>
                <a:latin typeface="Calibri" panose="020F0502020204030204"/>
              </a:rPr>
              <a:t>compromise</a:t>
            </a:r>
            <a:r>
              <a:rPr lang="es-ES" sz="1350">
                <a:solidFill>
                  <a:prstClr val="black"/>
                </a:solidFill>
                <a:latin typeface="Calibri" panose="020F0502020204030204"/>
              </a:rPr>
              <a:t> performance.</a:t>
            </a:r>
          </a:p>
          <a:p>
            <a:pPr defTabSz="685770"/>
            <a:endParaRPr lang="es-E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13AE-BEA5-4721-BDBA-720F1AED3C82}"/>
              </a:ext>
            </a:extLst>
          </p:cNvPr>
          <p:cNvSpPr txBox="1"/>
          <p:nvPr/>
        </p:nvSpPr>
        <p:spPr>
          <a:xfrm>
            <a:off x="335158" y="2256987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HyperScale</a:t>
            </a:r>
            <a:endParaRPr lang="pt-PT" sz="200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1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Hyperscale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6D7BC9-51CB-439A-88E8-71F761E2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11" y="2108743"/>
            <a:ext cx="2146641" cy="101607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5B6ACF-FEB4-4916-A11E-D014D871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35" y="2191476"/>
            <a:ext cx="1163393" cy="673878"/>
          </a:xfrm>
          <a:prstGeom prst="rect">
            <a:avLst/>
          </a:prstGeom>
        </p:spPr>
      </p:pic>
      <p:pic>
        <p:nvPicPr>
          <p:cNvPr id="27" name="Imagem 3">
            <a:extLst>
              <a:ext uri="{FF2B5EF4-FFF2-40B4-BE49-F238E27FC236}">
                <a16:creationId xmlns:a16="http://schemas.microsoft.com/office/drawing/2014/main" id="{B18B8829-E131-4F71-86A1-CDEDEA664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20" y="3131618"/>
            <a:ext cx="2153823" cy="957255"/>
          </a:xfrm>
          <a:prstGeom prst="rect">
            <a:avLst/>
          </a:prstGeom>
        </p:spPr>
      </p:pic>
      <p:pic>
        <p:nvPicPr>
          <p:cNvPr id="28" name="Imagem 4">
            <a:extLst>
              <a:ext uri="{FF2B5EF4-FFF2-40B4-BE49-F238E27FC236}">
                <a16:creationId xmlns:a16="http://schemas.microsoft.com/office/drawing/2014/main" id="{EC92C8AC-20E2-403F-9218-63A49207B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520" y="4106589"/>
            <a:ext cx="2164538" cy="1121560"/>
          </a:xfrm>
          <a:prstGeom prst="rect">
            <a:avLst/>
          </a:prstGeom>
        </p:spPr>
      </p:pic>
      <p:pic>
        <p:nvPicPr>
          <p:cNvPr id="29" name="Imagem 11">
            <a:extLst>
              <a:ext uri="{FF2B5EF4-FFF2-40B4-BE49-F238E27FC236}">
                <a16:creationId xmlns:a16="http://schemas.microsoft.com/office/drawing/2014/main" id="{55A9C755-7319-432A-B514-DD9DCDA35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450" y="3012595"/>
            <a:ext cx="2150252" cy="1042979"/>
          </a:xfrm>
          <a:prstGeom prst="rect">
            <a:avLst/>
          </a:prstGeom>
        </p:spPr>
      </p:pic>
      <p:pic>
        <p:nvPicPr>
          <p:cNvPr id="30" name="Imagem 12">
            <a:extLst>
              <a:ext uri="{FF2B5EF4-FFF2-40B4-BE49-F238E27FC236}">
                <a16:creationId xmlns:a16="http://schemas.microsoft.com/office/drawing/2014/main" id="{82309AB1-1CF9-436A-A102-07EEE8C7A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057" y="4652160"/>
            <a:ext cx="1528750" cy="3500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Imagem 17">
            <a:extLst>
              <a:ext uri="{FF2B5EF4-FFF2-40B4-BE49-F238E27FC236}">
                <a16:creationId xmlns:a16="http://schemas.microsoft.com/office/drawing/2014/main" id="{7551175D-8A78-49D7-B6D8-2466CBE54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244" y="1951989"/>
            <a:ext cx="207167" cy="428621"/>
          </a:xfrm>
          <a:prstGeom prst="rect">
            <a:avLst/>
          </a:prstGeom>
        </p:spPr>
      </p:pic>
      <p:sp>
        <p:nvSpPr>
          <p:cNvPr id="32" name="Seta: Para Cima e Para Baixo 18">
            <a:extLst>
              <a:ext uri="{FF2B5EF4-FFF2-40B4-BE49-F238E27FC236}">
                <a16:creationId xmlns:a16="http://schemas.microsoft.com/office/drawing/2014/main" id="{F80B0846-8465-4CE2-A4E1-DF9CCD09E95D}"/>
              </a:ext>
            </a:extLst>
          </p:cNvPr>
          <p:cNvSpPr/>
          <p:nvPr/>
        </p:nvSpPr>
        <p:spPr>
          <a:xfrm>
            <a:off x="4486416" y="3905976"/>
            <a:ext cx="176838" cy="301920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Seta: Para Cima e Para Baixo 20">
            <a:extLst>
              <a:ext uri="{FF2B5EF4-FFF2-40B4-BE49-F238E27FC236}">
                <a16:creationId xmlns:a16="http://schemas.microsoft.com/office/drawing/2014/main" id="{8CDF194C-54F4-48C4-B59C-11F97627C83B}"/>
              </a:ext>
            </a:extLst>
          </p:cNvPr>
          <p:cNvSpPr/>
          <p:nvPr/>
        </p:nvSpPr>
        <p:spPr>
          <a:xfrm>
            <a:off x="5051030" y="3905976"/>
            <a:ext cx="176838" cy="301920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Seta: Para Cima e Para Baixo 21">
            <a:extLst>
              <a:ext uri="{FF2B5EF4-FFF2-40B4-BE49-F238E27FC236}">
                <a16:creationId xmlns:a16="http://schemas.microsoft.com/office/drawing/2014/main" id="{379925CF-7CAE-4336-B021-DB958E1FB4BB}"/>
              </a:ext>
            </a:extLst>
          </p:cNvPr>
          <p:cNvSpPr/>
          <p:nvPr/>
        </p:nvSpPr>
        <p:spPr>
          <a:xfrm>
            <a:off x="5851525" y="3905976"/>
            <a:ext cx="176838" cy="301920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Seta: Em Ângulo Reto Para Cima 19">
            <a:extLst>
              <a:ext uri="{FF2B5EF4-FFF2-40B4-BE49-F238E27FC236}">
                <a16:creationId xmlns:a16="http://schemas.microsoft.com/office/drawing/2014/main" id="{8B2BE466-6AC6-40B7-9340-91618BC20206}"/>
              </a:ext>
            </a:extLst>
          </p:cNvPr>
          <p:cNvSpPr/>
          <p:nvPr/>
        </p:nvSpPr>
        <p:spPr>
          <a:xfrm flipV="1">
            <a:off x="3440413" y="1951989"/>
            <a:ext cx="1750727" cy="257443"/>
          </a:xfrm>
          <a:prstGeom prst="bentUpArrow">
            <a:avLst>
              <a:gd name="adj1" fmla="val 3507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Seta: Para a Direita 22">
            <a:extLst>
              <a:ext uri="{FF2B5EF4-FFF2-40B4-BE49-F238E27FC236}">
                <a16:creationId xmlns:a16="http://schemas.microsoft.com/office/drawing/2014/main" id="{5E3E4685-B8DD-4872-8E8D-C8D7C0848170}"/>
              </a:ext>
            </a:extLst>
          </p:cNvPr>
          <p:cNvSpPr/>
          <p:nvPr/>
        </p:nvSpPr>
        <p:spPr>
          <a:xfrm>
            <a:off x="3440413" y="2152735"/>
            <a:ext cx="746174" cy="14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Seta: Para a Direita 22">
            <a:extLst>
              <a:ext uri="{FF2B5EF4-FFF2-40B4-BE49-F238E27FC236}">
                <a16:creationId xmlns:a16="http://schemas.microsoft.com/office/drawing/2014/main" id="{9CA6FBBE-104D-4548-8E89-6B7CFBA09161}"/>
              </a:ext>
            </a:extLst>
          </p:cNvPr>
          <p:cNvSpPr/>
          <p:nvPr/>
        </p:nvSpPr>
        <p:spPr>
          <a:xfrm rot="10800000">
            <a:off x="3384410" y="2290069"/>
            <a:ext cx="746174" cy="152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ta: Para Cima e Para Baixo 20">
            <a:extLst>
              <a:ext uri="{FF2B5EF4-FFF2-40B4-BE49-F238E27FC236}">
                <a16:creationId xmlns:a16="http://schemas.microsoft.com/office/drawing/2014/main" id="{0CAE2B8C-902E-4FDD-81B9-F359CF55AD0E}"/>
              </a:ext>
            </a:extLst>
          </p:cNvPr>
          <p:cNvSpPr/>
          <p:nvPr/>
        </p:nvSpPr>
        <p:spPr>
          <a:xfrm>
            <a:off x="4486416" y="2979653"/>
            <a:ext cx="176838" cy="3019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1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Hyperscale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2" descr="SEC20_Security_038">
            <a:extLst>
              <a:ext uri="{FF2B5EF4-FFF2-40B4-BE49-F238E27FC236}">
                <a16:creationId xmlns:a16="http://schemas.microsoft.com/office/drawing/2014/main" id="{12A28485-92BF-4F1C-B443-E14B69AC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3156" y="604605"/>
            <a:ext cx="3928844" cy="6253395"/>
          </a:xfrm>
          <a:prstGeom prst="rect">
            <a:avLst/>
          </a:prstGeom>
          <a:ln>
            <a:noFill/>
          </a:ln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BCD6FA-AFFE-4D5E-8161-5D47341DF2EC}"/>
              </a:ext>
            </a:extLst>
          </p:cNvPr>
          <p:cNvSpPr/>
          <p:nvPr/>
        </p:nvSpPr>
        <p:spPr>
          <a:xfrm>
            <a:off x="2812473" y="2886545"/>
            <a:ext cx="2232743" cy="1084910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algn="ctr" defTabSz="685770"/>
            <a:r>
              <a:rPr lang="en-US" sz="6600" b="1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474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24105065-653D-4F0B-9495-4311AA389328}"/>
              </a:ext>
            </a:extLst>
          </p:cNvPr>
          <p:cNvSpPr txBox="1">
            <a:spLocks/>
          </p:cNvSpPr>
          <p:nvPr/>
        </p:nvSpPr>
        <p:spPr>
          <a:xfrm>
            <a:off x="6863682" y="3971922"/>
            <a:ext cx="5064004" cy="122543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vert="horz" lIns="68579" tIns="34289" rIns="68579" bIns="3428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70">
              <a:spcBef>
                <a:spcPts val="750"/>
              </a:spcBef>
            </a:pPr>
            <a:r>
              <a:rPr lang="en-US" sz="2700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Thamires Lemes</a:t>
            </a:r>
          </a:p>
          <a:p>
            <a:pPr marL="0" lvl="2" algn="l" defTabSz="685770">
              <a:spcBef>
                <a:spcPts val="375"/>
              </a:spcBef>
              <a:buClr>
                <a:srgbClr val="3981B6"/>
              </a:buClr>
            </a:pPr>
            <a:r>
              <a:rPr lang="en-US" sz="13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DBA, Consultant, Developer… working in Contoso, Co.</a:t>
            </a:r>
          </a:p>
          <a:p>
            <a:pPr marL="0" lvl="2" algn="l" defTabSz="685770">
              <a:spcBef>
                <a:spcPts val="375"/>
              </a:spcBef>
              <a:buClr>
                <a:srgbClr val="3981B6"/>
              </a:buClr>
            </a:pPr>
            <a:r>
              <a:rPr lang="en-US" sz="13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Always he needs to find the balance suggested by CIO: </a:t>
            </a:r>
          </a:p>
          <a:p>
            <a:pPr marL="0" lvl="2" algn="l" defTabSz="685770">
              <a:spcBef>
                <a:spcPts val="375"/>
              </a:spcBef>
              <a:buClr>
                <a:srgbClr val="3981B6"/>
              </a:buClr>
            </a:pPr>
            <a:r>
              <a:rPr lang="en-US" sz="13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Less Cost+(Achieve </a:t>
            </a:r>
            <a:r>
              <a:rPr lang="en-US" sz="135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More+better</a:t>
            </a:r>
            <a:r>
              <a:rPr lang="en-US" sz="13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HA)=</a:t>
            </a:r>
            <a:r>
              <a:rPr lang="en-US" sz="135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Easy life</a:t>
            </a:r>
          </a:p>
          <a:p>
            <a:pPr marL="0" lvl="2" algn="l" defTabSz="685770">
              <a:spcBef>
                <a:spcPts val="375"/>
              </a:spcBef>
              <a:buClr>
                <a:srgbClr val="3981B6"/>
              </a:buClr>
            </a:pPr>
            <a:endParaRPr lang="en-US" sz="2700" b="1" spc="37" dirty="0">
              <a:ln w="9525" cmpd="sng">
                <a:solidFill>
                  <a:srgbClr val="4472C4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latin typeface="Calibri" panose="020F0502020204030204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E363950-BDCA-4956-9DB1-DA14CD553224}"/>
              </a:ext>
            </a:extLst>
          </p:cNvPr>
          <p:cNvSpPr/>
          <p:nvPr/>
        </p:nvSpPr>
        <p:spPr>
          <a:xfrm>
            <a:off x="6312358" y="5282425"/>
            <a:ext cx="12657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35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@contoso_dba</a:t>
            </a:r>
            <a:endParaRPr lang="pt-PT" sz="1350" b="1">
              <a:ln w="10160">
                <a:noFill/>
                <a:prstDash val="solid"/>
              </a:ln>
              <a:solidFill>
                <a:prstClr val="black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7BC9C1F-50A0-4F01-831B-1FF5E934CBCD}"/>
              </a:ext>
            </a:extLst>
          </p:cNvPr>
          <p:cNvSpPr/>
          <p:nvPr/>
        </p:nvSpPr>
        <p:spPr>
          <a:xfrm>
            <a:off x="6337758" y="5621832"/>
            <a:ext cx="2590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20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</a:t>
            </a:r>
            <a:r>
              <a:rPr lang="en-US" sz="120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contoso</a:t>
            </a:r>
          </a:p>
        </p:txBody>
      </p:sp>
      <p:pic>
        <p:nvPicPr>
          <p:cNvPr id="7" name="Picture 6" descr="email icon">
            <a:extLst>
              <a:ext uri="{FF2B5EF4-FFF2-40B4-BE49-F238E27FC236}">
                <a16:creationId xmlns:a16="http://schemas.microsoft.com/office/drawing/2014/main" id="{E1B73550-AF81-4D88-8D81-A760B6EE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54" y="5942752"/>
            <a:ext cx="300476" cy="3004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353CB902-E5EB-46F9-A9A0-2D4B5A780F46}"/>
              </a:ext>
            </a:extLst>
          </p:cNvPr>
          <p:cNvSpPr/>
          <p:nvPr/>
        </p:nvSpPr>
        <p:spPr>
          <a:xfrm>
            <a:off x="6337758" y="5954494"/>
            <a:ext cx="2394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350" b="1" dirty="0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Thamires.lemes@contoso.com</a:t>
            </a:r>
            <a:endParaRPr lang="pt-PT" sz="1350" b="1" dirty="0">
              <a:ln w="10160">
                <a:noFill/>
                <a:prstDash val="solid"/>
              </a:ln>
              <a:solidFill>
                <a:prstClr val="black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00F63-7CAE-4CFA-91BD-452107129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50" y="5281136"/>
            <a:ext cx="284285" cy="276995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51AC8-DF67-4EAF-9BAA-06030FC18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355" y="5590198"/>
            <a:ext cx="305073" cy="305073"/>
          </a:xfrm>
          <a:prstGeom prst="rect">
            <a:avLst/>
          </a:prstGeom>
          <a:effectLst/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A4254003-DA66-459B-844E-7B2E04757418}"/>
              </a:ext>
            </a:extLst>
          </p:cNvPr>
          <p:cNvSpPr txBox="1">
            <a:spLocks/>
          </p:cNvSpPr>
          <p:nvPr/>
        </p:nvSpPr>
        <p:spPr>
          <a:xfrm>
            <a:off x="2396227" y="1424037"/>
            <a:ext cx="5768570" cy="122543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vert="horz" lIns="68579" tIns="34289" rIns="68579" bIns="34289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70">
              <a:spcBef>
                <a:spcPts val="750"/>
              </a:spcBef>
            </a:pPr>
            <a:r>
              <a:rPr lang="en-US" sz="27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Jose Manuel Jurado Diaz</a:t>
            </a:r>
          </a:p>
          <a:p>
            <a:pPr marL="0" lvl="2" algn="l" defTabSz="685770">
              <a:spcBef>
                <a:spcPts val="375"/>
              </a:spcBef>
              <a:buClr>
                <a:srgbClr val="3981B6"/>
              </a:buClr>
            </a:pPr>
            <a:r>
              <a:rPr lang="en-US" sz="135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CIO of Contoso Co., his main concern is to </a:t>
            </a:r>
            <a:r>
              <a:rPr lang="en-US" sz="1350" b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pay less </a:t>
            </a:r>
            <a:r>
              <a:rPr lang="en-US" sz="135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and </a:t>
            </a:r>
            <a:r>
              <a:rPr lang="en-US" sz="1350" b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achieve more </a:t>
            </a:r>
            <a:r>
              <a:rPr lang="es-ES" sz="135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= </a:t>
            </a:r>
            <a:r>
              <a:rPr lang="es-ES" sz="1350" b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Benefit</a:t>
            </a:r>
            <a:endParaRPr lang="en-US" sz="1350" b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algn="l" defTabSz="685770">
              <a:spcBef>
                <a:spcPts val="750"/>
              </a:spcBef>
            </a:pPr>
            <a:endParaRPr lang="en-US" sz="2700" b="1" spc="37">
              <a:ln w="9525" cmpd="sng">
                <a:solidFill>
                  <a:srgbClr val="4472C4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latin typeface="Calibri" panose="020F0502020204030204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7B5530D-C59E-4E13-8AF6-1ACF725910AB}"/>
              </a:ext>
            </a:extLst>
          </p:cNvPr>
          <p:cNvSpPr/>
          <p:nvPr/>
        </p:nvSpPr>
        <p:spPr>
          <a:xfrm>
            <a:off x="1357457" y="2718798"/>
            <a:ext cx="12032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35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@contoso_cio</a:t>
            </a:r>
            <a:endParaRPr lang="pt-PT" sz="1350" b="1">
              <a:ln w="10160">
                <a:noFill/>
                <a:prstDash val="solid"/>
              </a:ln>
              <a:solidFill>
                <a:prstClr val="black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7FD9160D-902F-4311-A8B5-DF7199058BD4}"/>
              </a:ext>
            </a:extLst>
          </p:cNvPr>
          <p:cNvSpPr/>
          <p:nvPr/>
        </p:nvSpPr>
        <p:spPr>
          <a:xfrm>
            <a:off x="1382858" y="3058205"/>
            <a:ext cx="2656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20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http://www.linkedin.com/in/contoso/</a:t>
            </a:r>
          </a:p>
        </p:txBody>
      </p:sp>
      <p:pic>
        <p:nvPicPr>
          <p:cNvPr id="14" name="Picture 13" descr="email icon">
            <a:extLst>
              <a:ext uri="{FF2B5EF4-FFF2-40B4-BE49-F238E27FC236}">
                <a16:creationId xmlns:a16="http://schemas.microsoft.com/office/drawing/2014/main" id="{2E88DA05-6341-4F59-B1CE-B0E2560F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53" y="3379125"/>
            <a:ext cx="300476" cy="3004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0">
            <a:extLst>
              <a:ext uri="{FF2B5EF4-FFF2-40B4-BE49-F238E27FC236}">
                <a16:creationId xmlns:a16="http://schemas.microsoft.com/office/drawing/2014/main" id="{E137E547-29B0-4902-A0F0-A008E0A6224C}"/>
              </a:ext>
            </a:extLst>
          </p:cNvPr>
          <p:cNvSpPr/>
          <p:nvPr/>
        </p:nvSpPr>
        <p:spPr>
          <a:xfrm>
            <a:off x="1382857" y="3390866"/>
            <a:ext cx="19119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0"/>
            <a:r>
              <a:rPr lang="en-US" sz="1350" b="1">
                <a:ln w="10160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</a:rPr>
              <a:t>jmjurado@contoso.com</a:t>
            </a:r>
            <a:endParaRPr lang="pt-PT" sz="1350" b="1">
              <a:ln w="10160">
                <a:noFill/>
                <a:prstDash val="solid"/>
              </a:ln>
              <a:solidFill>
                <a:prstClr val="black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DB672-FC0B-42AB-82A7-E08AEB48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49" y="2717509"/>
            <a:ext cx="284285" cy="276995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3B608B-30F9-4E5C-8034-2DDC5456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55" y="3026571"/>
            <a:ext cx="305073" cy="305073"/>
          </a:xfrm>
          <a:prstGeom prst="rect">
            <a:avLst/>
          </a:prstGeom>
          <a:effectLst/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E2FE6381-DB0D-4F21-AFB3-C31E6638C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" b="5101"/>
          <a:stretch/>
        </p:blipFill>
        <p:spPr>
          <a:xfrm>
            <a:off x="5014294" y="3466393"/>
            <a:ext cx="1735468" cy="1759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16C721A-6C9E-4961-AE3D-6EE3E5D5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" y="776731"/>
            <a:ext cx="1561843" cy="18131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196E7E-1E72-4699-9BA2-B7E59CE52216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638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D723F-6337-4BC5-9A93-ED834E52467A}"/>
              </a:ext>
            </a:extLst>
          </p:cNvPr>
          <p:cNvSpPr txBox="1"/>
          <p:nvPr/>
        </p:nvSpPr>
        <p:spPr>
          <a:xfrm>
            <a:off x="275706" y="1061732"/>
            <a:ext cx="11035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>
                <a:solidFill>
                  <a:prstClr val="black"/>
                </a:solidFill>
                <a:latin typeface="Calibri" panose="020F0502020204030204"/>
              </a:rPr>
              <a:t>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some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concerns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about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High Availability.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Also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yesterday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when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needed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report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managers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great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things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doing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thanks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me,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reports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tooks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hours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and 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say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your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DBA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team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not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working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well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need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change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56264-1881-45BC-810D-90D9137588FC}"/>
              </a:ext>
            </a:extLst>
          </p:cNvPr>
          <p:cNvSpPr txBox="1"/>
          <p:nvPr/>
        </p:nvSpPr>
        <p:spPr>
          <a:xfrm>
            <a:off x="335158" y="2256987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Zone </a:t>
            </a:r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Redudant</a:t>
            </a:r>
            <a:endParaRPr lang="pt-PT" sz="200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7E1B1-59AA-4E59-93F3-4FC40306F73B}"/>
              </a:ext>
            </a:extLst>
          </p:cNvPr>
          <p:cNvSpPr txBox="1"/>
          <p:nvPr/>
        </p:nvSpPr>
        <p:spPr>
          <a:xfrm>
            <a:off x="344828" y="2951238"/>
            <a:ext cx="338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Active Geo-Replication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4C582-9976-4621-9AEE-A4019AB8CBA1}"/>
              </a:ext>
            </a:extLst>
          </p:cNvPr>
          <p:cNvSpPr txBox="1"/>
          <p:nvPr/>
        </p:nvSpPr>
        <p:spPr>
          <a:xfrm>
            <a:off x="335158" y="3645489"/>
            <a:ext cx="2220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Failover Group</a:t>
            </a:r>
          </a:p>
        </p:txBody>
      </p:sp>
    </p:spTree>
    <p:extLst>
      <p:ext uri="{BB962C8B-B14F-4D97-AF65-F5344CB8AC3E}">
        <p14:creationId xmlns:p14="http://schemas.microsoft.com/office/powerpoint/2010/main" val="8858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591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Zone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redundant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(Premium \ Business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Critical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DBE12A3-00ED-42AB-B664-3C35DF10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92" y="781613"/>
            <a:ext cx="5037348" cy="57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17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Zone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redundant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F0BAC8D-508C-4C46-A442-6130475E9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4" y="1556424"/>
            <a:ext cx="4233273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Premium or Business Critical (No extra cost)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594DD7-DAFC-4BCE-859B-9E08DBE4E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4" y="2213666"/>
            <a:ext cx="3724800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General Purpose (extra cost) - Preview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90367D5-5F9B-4C69-9FAD-5107E456F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5" y="2870908"/>
            <a:ext cx="5239446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More resilient without any change  to application logic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6E15D0F-E588-4D5E-A235-950AE2E66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5" y="3528150"/>
            <a:ext cx="5556006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Test your workload (latency) for Premium\Business Critical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665AA55-4409-440A-98F3-80843ECE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5" y="4185392"/>
            <a:ext cx="3820531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Change an existing database and revert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D17AF12-69B3-43B6-AEBE-7E76BB303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5" y="4842633"/>
            <a:ext cx="5123067" cy="346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Not available on all Azure Regions (Availability Zones)</a:t>
            </a:r>
          </a:p>
        </p:txBody>
      </p:sp>
    </p:spTree>
    <p:extLst>
      <p:ext uri="{BB962C8B-B14F-4D97-AF65-F5344CB8AC3E}">
        <p14:creationId xmlns:p14="http://schemas.microsoft.com/office/powerpoint/2010/main" val="40814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30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Active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Geo-Replication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B82BE1-9AA4-4774-8A41-3AAD89B1E82B}"/>
              </a:ext>
            </a:extLst>
          </p:cNvPr>
          <p:cNvSpPr/>
          <p:nvPr/>
        </p:nvSpPr>
        <p:spPr>
          <a:xfrm>
            <a:off x="347036" y="1262678"/>
            <a:ext cx="3933639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Available on all Service tiers and Regions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333675D-E74F-4D21-8A34-673CA17F70EC}"/>
              </a:ext>
            </a:extLst>
          </p:cNvPr>
          <p:cNvSpPr/>
          <p:nvPr/>
        </p:nvSpPr>
        <p:spPr>
          <a:xfrm>
            <a:off x="347036" y="1926997"/>
            <a:ext cx="2507223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Asynchronous replication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C686AB9-B6F7-462F-9712-C85754B60DDA}"/>
              </a:ext>
            </a:extLst>
          </p:cNvPr>
          <p:cNvSpPr/>
          <p:nvPr/>
        </p:nvSpPr>
        <p:spPr>
          <a:xfrm>
            <a:off x="348397" y="2589179"/>
            <a:ext cx="3550522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Up to 4 Readable Secondary replicas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8DA919E-E8DD-48CD-BE03-F40FB2BFD59C}"/>
              </a:ext>
            </a:extLst>
          </p:cNvPr>
          <p:cNvSpPr/>
          <p:nvPr/>
        </p:nvSpPr>
        <p:spPr>
          <a:xfrm>
            <a:off x="347036" y="3257980"/>
            <a:ext cx="1388263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To any region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C1180F8-8C36-411B-8BA0-07CCE614EBB7}"/>
              </a:ext>
            </a:extLst>
          </p:cNvPr>
          <p:cNvSpPr/>
          <p:nvPr/>
        </p:nvSpPr>
        <p:spPr>
          <a:xfrm>
            <a:off x="347036" y="3922996"/>
            <a:ext cx="5753624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Create secondary replica from another secondary (chaining)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C851BD9-F858-4BF1-90A4-E165311514E6}"/>
              </a:ext>
            </a:extLst>
          </p:cNvPr>
          <p:cNvSpPr/>
          <p:nvPr/>
        </p:nvSpPr>
        <p:spPr>
          <a:xfrm>
            <a:off x="347036" y="4582136"/>
            <a:ext cx="5183020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Manual failover (Portal, </a:t>
            </a:r>
            <a:r>
              <a:rPr lang="en-US" err="1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Powershell</a:t>
            </a:r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, REST API or T-Sql)</a:t>
            </a:r>
          </a:p>
        </p:txBody>
      </p:sp>
    </p:spTree>
    <p:extLst>
      <p:ext uri="{BB962C8B-B14F-4D97-AF65-F5344CB8AC3E}">
        <p14:creationId xmlns:p14="http://schemas.microsoft.com/office/powerpoint/2010/main" val="300236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30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Active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Geo-Replication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4AC7AE-7CA9-4BF8-B568-4159446A774F}"/>
              </a:ext>
            </a:extLst>
          </p:cNvPr>
          <p:cNvSpPr/>
          <p:nvPr/>
        </p:nvSpPr>
        <p:spPr>
          <a:xfrm rot="2209447">
            <a:off x="5051425" y="3688609"/>
            <a:ext cx="548456" cy="9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Imagem 35">
            <a:extLst>
              <a:ext uri="{FF2B5EF4-FFF2-40B4-BE49-F238E27FC236}">
                <a16:creationId xmlns:a16="http://schemas.microsoft.com/office/drawing/2014/main" id="{D7D226B1-A288-4784-A18F-CFAA8486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262" y="3070665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547A45C2-7D7E-4142-A912-83083CBB55B3}"/>
              </a:ext>
            </a:extLst>
          </p:cNvPr>
          <p:cNvSpPr/>
          <p:nvPr/>
        </p:nvSpPr>
        <p:spPr>
          <a:xfrm>
            <a:off x="4580495" y="3550399"/>
            <a:ext cx="626580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Primary</a:t>
            </a:r>
          </a:p>
        </p:txBody>
      </p:sp>
      <p:pic>
        <p:nvPicPr>
          <p:cNvPr id="20" name="Imagem 35">
            <a:extLst>
              <a:ext uri="{FF2B5EF4-FFF2-40B4-BE49-F238E27FC236}">
                <a16:creationId xmlns:a16="http://schemas.microsoft.com/office/drawing/2014/main" id="{0A38FBD5-1283-4943-AD2C-95C83A72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84" y="3070665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35">
            <a:extLst>
              <a:ext uri="{FF2B5EF4-FFF2-40B4-BE49-F238E27FC236}">
                <a16:creationId xmlns:a16="http://schemas.microsoft.com/office/drawing/2014/main" id="{9C4F2800-7BC4-47CD-AAD9-E51F0C1D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496" y="2242748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m 35">
            <a:extLst>
              <a:ext uri="{FF2B5EF4-FFF2-40B4-BE49-F238E27FC236}">
                <a16:creationId xmlns:a16="http://schemas.microsoft.com/office/drawing/2014/main" id="{05EE079A-29C4-40EA-B6F9-CAC6DACB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495" y="3898582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97FA3FCA-632E-438F-9349-03A9F0C69286}"/>
              </a:ext>
            </a:extLst>
          </p:cNvPr>
          <p:cNvSpPr/>
          <p:nvPr/>
        </p:nvSpPr>
        <p:spPr>
          <a:xfrm>
            <a:off x="5570212" y="3536830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C876C90A-89E6-445B-BF85-F9D514B32CAF}"/>
              </a:ext>
            </a:extLst>
          </p:cNvPr>
          <p:cNvSpPr/>
          <p:nvPr/>
        </p:nvSpPr>
        <p:spPr>
          <a:xfrm>
            <a:off x="5310292" y="4418422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D17C8A78-4065-49C4-81E5-BD9BFB9CA3D5}"/>
              </a:ext>
            </a:extLst>
          </p:cNvPr>
          <p:cNvSpPr/>
          <p:nvPr/>
        </p:nvSpPr>
        <p:spPr>
          <a:xfrm>
            <a:off x="5468836" y="2725924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9A718F-D68C-4E96-A6F1-39FB54F4495A}"/>
              </a:ext>
            </a:extLst>
          </p:cNvPr>
          <p:cNvSpPr/>
          <p:nvPr/>
        </p:nvSpPr>
        <p:spPr>
          <a:xfrm>
            <a:off x="5154102" y="3330585"/>
            <a:ext cx="587394" cy="88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17571DB-B89A-4AC5-98B2-39DC6BE71E82}"/>
              </a:ext>
            </a:extLst>
          </p:cNvPr>
          <p:cNvSpPr/>
          <p:nvPr/>
        </p:nvSpPr>
        <p:spPr>
          <a:xfrm rot="19470799">
            <a:off x="5036667" y="2871615"/>
            <a:ext cx="532664" cy="96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8" name="Imagem 35">
            <a:extLst>
              <a:ext uri="{FF2B5EF4-FFF2-40B4-BE49-F238E27FC236}">
                <a16:creationId xmlns:a16="http://schemas.microsoft.com/office/drawing/2014/main" id="{696804C5-D4D1-42F0-A05A-8A32CF8C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21" y="3070665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m 35">
            <a:extLst>
              <a:ext uri="{FF2B5EF4-FFF2-40B4-BE49-F238E27FC236}">
                <a16:creationId xmlns:a16="http://schemas.microsoft.com/office/drawing/2014/main" id="{7A05257E-D124-46D7-A44F-32C56352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34" y="2242748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35">
            <a:extLst>
              <a:ext uri="{FF2B5EF4-FFF2-40B4-BE49-F238E27FC236}">
                <a16:creationId xmlns:a16="http://schemas.microsoft.com/office/drawing/2014/main" id="{0F40BAA0-6EB8-47D3-BD9D-2DF9E499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34" y="3898582"/>
            <a:ext cx="519841" cy="519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11">
            <a:extLst>
              <a:ext uri="{FF2B5EF4-FFF2-40B4-BE49-F238E27FC236}">
                <a16:creationId xmlns:a16="http://schemas.microsoft.com/office/drawing/2014/main" id="{FDF78C24-4DAE-45C2-A7A3-DD28A9141360}"/>
              </a:ext>
            </a:extLst>
          </p:cNvPr>
          <p:cNvSpPr/>
          <p:nvPr/>
        </p:nvSpPr>
        <p:spPr>
          <a:xfrm>
            <a:off x="6818550" y="3590505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4ACB6A90-0F7E-45FD-96A0-39575F18A8F9}"/>
              </a:ext>
            </a:extLst>
          </p:cNvPr>
          <p:cNvSpPr/>
          <p:nvPr/>
        </p:nvSpPr>
        <p:spPr>
          <a:xfrm>
            <a:off x="6558631" y="4418422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B70D2299-B115-41E5-999E-50CF90FC98AD}"/>
              </a:ext>
            </a:extLst>
          </p:cNvPr>
          <p:cNvSpPr/>
          <p:nvPr/>
        </p:nvSpPr>
        <p:spPr>
          <a:xfrm>
            <a:off x="6523363" y="2725924"/>
            <a:ext cx="788804" cy="253914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7F7CBD7-7DF0-44CC-9082-00D4657DF446}"/>
              </a:ext>
            </a:extLst>
          </p:cNvPr>
          <p:cNvSpPr/>
          <p:nvPr/>
        </p:nvSpPr>
        <p:spPr>
          <a:xfrm>
            <a:off x="6225172" y="3292185"/>
            <a:ext cx="756709" cy="810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BE492D1-034C-44A3-81F0-278F95DB60E6}"/>
              </a:ext>
            </a:extLst>
          </p:cNvPr>
          <p:cNvSpPr/>
          <p:nvPr/>
        </p:nvSpPr>
        <p:spPr>
          <a:xfrm rot="19621979">
            <a:off x="6050264" y="2793335"/>
            <a:ext cx="702246" cy="97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E8492AA-4850-4E11-A0EB-3835C97E0E8F}"/>
              </a:ext>
            </a:extLst>
          </p:cNvPr>
          <p:cNvSpPr/>
          <p:nvPr/>
        </p:nvSpPr>
        <p:spPr>
          <a:xfrm rot="2473300">
            <a:off x="6134010" y="3695953"/>
            <a:ext cx="652822" cy="7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C8EC5B4-0838-45EE-9771-4E1B6FE7CA7E}"/>
              </a:ext>
            </a:extLst>
          </p:cNvPr>
          <p:cNvSpPr/>
          <p:nvPr/>
        </p:nvSpPr>
        <p:spPr>
          <a:xfrm>
            <a:off x="5570951" y="3540123"/>
            <a:ext cx="883381" cy="438580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Secondary /</a:t>
            </a:r>
            <a:b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en-US" sz="12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347846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23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Fail-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over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Groups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E6E6817-FC81-42EA-ABD3-EF487623F6A0}"/>
              </a:ext>
            </a:extLst>
          </p:cNvPr>
          <p:cNvSpPr/>
          <p:nvPr/>
        </p:nvSpPr>
        <p:spPr>
          <a:xfrm>
            <a:off x="367445" y="1262678"/>
            <a:ext cx="3638302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Abstraction of Active Geo-Replication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2D83FC-FD74-4D6F-A10D-F16B2CAC66B6}"/>
              </a:ext>
            </a:extLst>
          </p:cNvPr>
          <p:cNvSpPr/>
          <p:nvPr/>
        </p:nvSpPr>
        <p:spPr>
          <a:xfrm>
            <a:off x="367445" y="1932866"/>
            <a:ext cx="293952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One or many Fail-over Groups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275F294-CC26-4168-825D-470DE25CF7D7}"/>
              </a:ext>
            </a:extLst>
          </p:cNvPr>
          <p:cNvSpPr/>
          <p:nvPr/>
        </p:nvSpPr>
        <p:spPr>
          <a:xfrm>
            <a:off x="367444" y="2595423"/>
            <a:ext cx="545040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Each Group can contain several DBs (recovered as a unit)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84241C31-0EFD-430D-8B01-A32AE3AFEB1C}"/>
              </a:ext>
            </a:extLst>
          </p:cNvPr>
          <p:cNvSpPr/>
          <p:nvPr/>
        </p:nvSpPr>
        <p:spPr>
          <a:xfrm>
            <a:off x="367444" y="3257980"/>
            <a:ext cx="3574887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Automated and transparent fail-over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6A5DACB-1D63-477D-BE87-B84E8C815B4F}"/>
              </a:ext>
            </a:extLst>
          </p:cNvPr>
          <p:cNvSpPr/>
          <p:nvPr/>
        </p:nvSpPr>
        <p:spPr>
          <a:xfrm>
            <a:off x="367444" y="3927305"/>
            <a:ext cx="1547666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Fail-over policy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D0B557-4466-4374-800E-AB7720A7D78D}"/>
              </a:ext>
            </a:extLst>
          </p:cNvPr>
          <p:cNvSpPr/>
          <p:nvPr/>
        </p:nvSpPr>
        <p:spPr>
          <a:xfrm>
            <a:off x="367444" y="4577827"/>
            <a:ext cx="1350432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Grace period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EFA90B18-30D2-4500-AB6F-4FAADF726428}"/>
              </a:ext>
            </a:extLst>
          </p:cNvPr>
          <p:cNvSpPr/>
          <p:nvPr/>
        </p:nvSpPr>
        <p:spPr>
          <a:xfrm>
            <a:off x="367444" y="5228349"/>
            <a:ext cx="4584202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Only </a:t>
            </a:r>
            <a:r>
              <a:rPr lang="en-US" u="sng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one</a:t>
            </a:r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secondary replica in a </a:t>
            </a:r>
            <a:r>
              <a:rPr lang="en-US" u="sng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different</a:t>
            </a:r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region</a:t>
            </a:r>
          </a:p>
        </p:txBody>
      </p:sp>
    </p:spTree>
    <p:extLst>
      <p:ext uri="{BB962C8B-B14F-4D97-AF65-F5344CB8AC3E}">
        <p14:creationId xmlns:p14="http://schemas.microsoft.com/office/powerpoint/2010/main" val="356627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064906-38CB-44F5-ACC2-A3EBDBFFECCE}"/>
              </a:ext>
            </a:extLst>
          </p:cNvPr>
          <p:cNvSpPr/>
          <p:nvPr/>
        </p:nvSpPr>
        <p:spPr>
          <a:xfrm>
            <a:off x="367446" y="3406891"/>
            <a:ext cx="6193681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	Read-Only </a:t>
            </a:r>
          </a:p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	&lt;fail-over group name&gt;.secondary.database.windows.net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71106B0-4A92-485C-A97A-2895CD6FAEBA}"/>
              </a:ext>
            </a:extLst>
          </p:cNvPr>
          <p:cNvSpPr/>
          <p:nvPr/>
        </p:nvSpPr>
        <p:spPr>
          <a:xfrm>
            <a:off x="367444" y="2487776"/>
            <a:ext cx="5188534" cy="623246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	Read-Write</a:t>
            </a:r>
          </a:p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	&lt;fail-over group name&gt;.database.windows.net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23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Fail-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over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Groups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7DB82-2C69-40A7-AE2C-C4917AB69CF3}"/>
              </a:ext>
            </a:extLst>
          </p:cNvPr>
          <p:cNvSpPr/>
          <p:nvPr/>
        </p:nvSpPr>
        <p:spPr>
          <a:xfrm>
            <a:off x="367445" y="1937988"/>
            <a:ext cx="112242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End Points</a:t>
            </a:r>
          </a:p>
        </p:txBody>
      </p:sp>
    </p:spTree>
    <p:extLst>
      <p:ext uri="{BB962C8B-B14F-4D97-AF65-F5344CB8AC3E}">
        <p14:creationId xmlns:p14="http://schemas.microsoft.com/office/powerpoint/2010/main" val="68295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CCE47-254A-4821-9D63-2811C43F1E4E}"/>
              </a:ext>
            </a:extLst>
          </p:cNvPr>
          <p:cNvSpPr txBox="1"/>
          <p:nvPr/>
        </p:nvSpPr>
        <p:spPr>
          <a:xfrm>
            <a:off x="275706" y="1061731"/>
            <a:ext cx="11501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marketing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team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mentioned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spent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1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information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ready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make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important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decision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and 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because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10.000.000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transactions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per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not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problem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  <a:p>
            <a:pPr defTabSz="685770"/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I’m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skilled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DBA and I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saw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not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using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resources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time and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maintenance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window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taking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hours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F9466-6585-402F-BDD7-888251713FA3}"/>
              </a:ext>
            </a:extLst>
          </p:cNvPr>
          <p:cNvSpPr txBox="1"/>
          <p:nvPr/>
        </p:nvSpPr>
        <p:spPr>
          <a:xfrm>
            <a:off x="335158" y="2965156"/>
            <a:ext cx="2662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Automatic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</a:t>
            </a:r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Tuning</a:t>
            </a:r>
            <a:endParaRPr lang="pt-PT" sz="200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Automatic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tuning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9D908-2D6D-446D-B865-CB7E7144304A}"/>
              </a:ext>
            </a:extLst>
          </p:cNvPr>
          <p:cNvSpPr/>
          <p:nvPr/>
        </p:nvSpPr>
        <p:spPr>
          <a:xfrm>
            <a:off x="522344" y="4535033"/>
            <a:ext cx="1313627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Create 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D88495-202D-4524-8443-BF77635C7440}"/>
              </a:ext>
            </a:extLst>
          </p:cNvPr>
          <p:cNvSpPr/>
          <p:nvPr/>
        </p:nvSpPr>
        <p:spPr>
          <a:xfrm>
            <a:off x="522344" y="4953197"/>
            <a:ext cx="1162047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Drop index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38D48-FF87-4ABA-9A26-EE37C315B5FC}"/>
              </a:ext>
            </a:extLst>
          </p:cNvPr>
          <p:cNvSpPr/>
          <p:nvPr/>
        </p:nvSpPr>
        <p:spPr>
          <a:xfrm>
            <a:off x="522344" y="5396102"/>
            <a:ext cx="2019333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Force last good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2A553-ED58-45A1-9D61-19B1AE1C1303}"/>
              </a:ext>
            </a:extLst>
          </p:cNvPr>
          <p:cNvSpPr/>
          <p:nvPr/>
        </p:nvSpPr>
        <p:spPr>
          <a:xfrm>
            <a:off x="522344" y="1978746"/>
            <a:ext cx="3352519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Very low impact on your workload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ADB82-CA83-48D0-80AF-50CA287FF2C0}"/>
              </a:ext>
            </a:extLst>
          </p:cNvPr>
          <p:cNvSpPr/>
          <p:nvPr/>
        </p:nvSpPr>
        <p:spPr>
          <a:xfrm>
            <a:off x="522344" y="2637541"/>
            <a:ext cx="3017940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Automatic, manual or disabled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8135D-D00E-475C-A22D-03BFC3698BAA}"/>
              </a:ext>
            </a:extLst>
          </p:cNvPr>
          <p:cNvSpPr/>
          <p:nvPr/>
        </p:nvSpPr>
        <p:spPr>
          <a:xfrm>
            <a:off x="522344" y="3303860"/>
            <a:ext cx="3699857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Configured at server or database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05A76-7F46-4816-BDF8-4AA43E5A422F}"/>
              </a:ext>
            </a:extLst>
          </p:cNvPr>
          <p:cNvSpPr/>
          <p:nvPr/>
        </p:nvSpPr>
        <p:spPr>
          <a:xfrm>
            <a:off x="522344" y="1312427"/>
            <a:ext cx="3322061" cy="346247"/>
          </a:xfrm>
          <a:prstGeom prst="rect">
            <a:avLst/>
          </a:prstGeom>
          <a:noFill/>
        </p:spPr>
        <p:txBody>
          <a:bodyPr wrap="none" lIns="68579" tIns="34289" rIns="68579" bIns="34289">
            <a:spAutoFit/>
          </a:bodyPr>
          <a:lstStyle/>
          <a:p>
            <a:pPr defTabSz="685770"/>
            <a:r>
              <a:rPr lang="en-US" dirty="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Learn from all databases on Azure</a:t>
            </a:r>
          </a:p>
        </p:txBody>
      </p:sp>
    </p:spTree>
    <p:extLst>
      <p:ext uri="{BB962C8B-B14F-4D97-AF65-F5344CB8AC3E}">
        <p14:creationId xmlns:p14="http://schemas.microsoft.com/office/powerpoint/2010/main" val="73208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87C54-076C-40F3-B448-9F9265FF1C1D}"/>
              </a:ext>
            </a:extLst>
          </p:cNvPr>
          <p:cNvSpPr txBox="1"/>
          <p:nvPr/>
        </p:nvSpPr>
        <p:spPr>
          <a:xfrm>
            <a:off x="275707" y="1061732"/>
            <a:ext cx="946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Security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department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reported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many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ports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open and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all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them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are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public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  <a:p>
            <a:pPr defTabSz="685770"/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Could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please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explain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me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why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? </a:t>
            </a:r>
          </a:p>
          <a:p>
            <a:pPr defTabSz="685770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533A8-C984-4F4C-B7AE-975435A8138C}"/>
              </a:ext>
            </a:extLst>
          </p:cNvPr>
          <p:cNvSpPr txBox="1"/>
          <p:nvPr/>
        </p:nvSpPr>
        <p:spPr>
          <a:xfrm>
            <a:off x="335158" y="2971356"/>
            <a:ext cx="1863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Private Link</a:t>
            </a:r>
          </a:p>
        </p:txBody>
      </p:sp>
    </p:spTree>
    <p:extLst>
      <p:ext uri="{BB962C8B-B14F-4D97-AF65-F5344CB8AC3E}">
        <p14:creationId xmlns:p14="http://schemas.microsoft.com/office/powerpoint/2010/main" val="2936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B0D39C-D4CE-45EA-8B0A-36A2B5076CCF}"/>
              </a:ext>
            </a:extLst>
          </p:cNvPr>
          <p:cNvSpPr txBox="1"/>
          <p:nvPr/>
        </p:nvSpPr>
        <p:spPr>
          <a:xfrm>
            <a:off x="628773" y="2751253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Read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</a:t>
            </a:r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Scale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-Out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7F62A-2611-4759-A8EE-739C042C88AA}"/>
              </a:ext>
            </a:extLst>
          </p:cNvPr>
          <p:cNvSpPr txBox="1"/>
          <p:nvPr/>
        </p:nvSpPr>
        <p:spPr>
          <a:xfrm>
            <a:off x="638443" y="3335285"/>
            <a:ext cx="166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Scalability</a:t>
            </a:r>
            <a:endParaRPr lang="pt-PT" sz="200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266AF-BF76-40E1-A0B4-838BF0A98856}"/>
              </a:ext>
            </a:extLst>
          </p:cNvPr>
          <p:cNvSpPr txBox="1"/>
          <p:nvPr/>
        </p:nvSpPr>
        <p:spPr>
          <a:xfrm>
            <a:off x="628773" y="3919317"/>
            <a:ext cx="1685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Serverless</a:t>
            </a:r>
            <a:endParaRPr lang="pt-PT" sz="200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6E932-1750-4B95-9478-286EED2E0B72}"/>
              </a:ext>
            </a:extLst>
          </p:cNvPr>
          <p:cNvSpPr txBox="1"/>
          <p:nvPr/>
        </p:nvSpPr>
        <p:spPr>
          <a:xfrm>
            <a:off x="638442" y="1652290"/>
            <a:ext cx="9185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770"/>
            <a:r>
              <a:rPr lang="es-ES">
                <a:latin typeface="Calibri" panose="020F0502020204030204"/>
              </a:rPr>
              <a:t>I </a:t>
            </a:r>
            <a:r>
              <a:rPr lang="es-ES" err="1">
                <a:latin typeface="Calibri" panose="020F0502020204030204"/>
              </a:rPr>
              <a:t>would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like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to</a:t>
            </a:r>
            <a:r>
              <a:rPr lang="es-ES">
                <a:latin typeface="Calibri" panose="020F0502020204030204"/>
              </a:rPr>
              <a:t> reduce </a:t>
            </a:r>
            <a:r>
              <a:rPr lang="es-ES" err="1">
                <a:latin typeface="Calibri" panose="020F0502020204030204"/>
              </a:rPr>
              <a:t>the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cost</a:t>
            </a:r>
            <a:r>
              <a:rPr lang="es-ES">
                <a:latin typeface="Calibri" panose="020F0502020204030204"/>
              </a:rPr>
              <a:t> of </a:t>
            </a:r>
            <a:r>
              <a:rPr lang="es-ES" err="1">
                <a:latin typeface="Calibri" panose="020F0502020204030204"/>
              </a:rPr>
              <a:t>my</a:t>
            </a:r>
            <a:r>
              <a:rPr lang="es-ES">
                <a:latin typeface="Calibri" panose="020F0502020204030204"/>
              </a:rPr>
              <a:t> Azure SQL Database </a:t>
            </a:r>
            <a:r>
              <a:rPr lang="es-ES" err="1">
                <a:latin typeface="Calibri" panose="020F0502020204030204"/>
              </a:rPr>
              <a:t>but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still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keeping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the</a:t>
            </a:r>
            <a:r>
              <a:rPr lang="es-ES">
                <a:latin typeface="Calibri" panose="020F0502020204030204"/>
              </a:rPr>
              <a:t> </a:t>
            </a:r>
            <a:r>
              <a:rPr lang="es-ES" err="1">
                <a:latin typeface="Calibri" panose="020F0502020204030204"/>
              </a:rPr>
              <a:t>same</a:t>
            </a:r>
            <a:r>
              <a:rPr lang="es-ES">
                <a:latin typeface="Calibri" panose="020F0502020204030204"/>
              </a:rPr>
              <a:t> performance.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nks">
                <a:extLst>
                  <a:ext uri="{FF2B5EF4-FFF2-40B4-BE49-F238E27FC236}">
                    <a16:creationId xmlns:a16="http://schemas.microsoft.com/office/drawing/2014/main" id="{D7083D7B-7930-457F-8CEB-1DF67BACA3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235866"/>
                  </p:ext>
                </p:extLst>
              </p:nvPr>
            </p:nvGraphicFramePr>
            <p:xfrm>
              <a:off x="9390306" y="4589241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nks">
                <a:extLst>
                  <a:ext uri="{FF2B5EF4-FFF2-40B4-BE49-F238E27FC236}">
                    <a16:creationId xmlns:a16="http://schemas.microsoft.com/office/drawing/2014/main" id="{D7083D7B-7930-457F-8CEB-1DF67BACA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0306" y="4589241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987466-96EE-4062-865E-28AD0AA011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4315" y="33556"/>
            <a:ext cx="6657975" cy="646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schemeClr val="bg1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schemeClr val="bg1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schemeClr val="bg1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1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Private Link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45C85-24E9-4EC2-BA37-75D18E6D1F21}"/>
              </a:ext>
            </a:extLst>
          </p:cNvPr>
          <p:cNvSpPr/>
          <p:nvPr/>
        </p:nvSpPr>
        <p:spPr>
          <a:xfrm>
            <a:off x="1368882" y="2648779"/>
            <a:ext cx="1865859" cy="15604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E0A70-8F30-4601-A821-1528E635B602}"/>
              </a:ext>
            </a:extLst>
          </p:cNvPr>
          <p:cNvSpPr/>
          <p:nvPr/>
        </p:nvSpPr>
        <p:spPr>
          <a:xfrm>
            <a:off x="3497882" y="2650337"/>
            <a:ext cx="1693488" cy="1560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7D08F-7A09-4B92-9DC4-5849D396FF35}"/>
              </a:ext>
            </a:extLst>
          </p:cNvPr>
          <p:cNvSpPr txBox="1"/>
          <p:nvPr/>
        </p:nvSpPr>
        <p:spPr>
          <a:xfrm>
            <a:off x="3766546" y="2658879"/>
            <a:ext cx="9419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n-US" sz="1350">
                <a:solidFill>
                  <a:srgbClr val="797979">
                    <a:lumMod val="75000"/>
                  </a:srgbClr>
                </a:solidFill>
                <a:latin typeface="Segoe UI"/>
              </a:rPr>
              <a:t>SQL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1BA16F-506F-45F0-AEAD-2B18D9A5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74" y="3210983"/>
            <a:ext cx="388319" cy="3747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6B54E5-2CA0-446E-AB2C-A5039C0E52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57993" y="3398369"/>
            <a:ext cx="649339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AC2581-DE16-4264-B6D4-19B930EBE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39" y="3177230"/>
            <a:ext cx="721953" cy="72195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72FD8D2-57A8-4F76-843A-627CBB3F7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578" y="3269663"/>
            <a:ext cx="608285" cy="608285"/>
          </a:xfrm>
          <a:prstGeom prst="rect">
            <a:avLst/>
          </a:prstGeom>
          <a:effectLst>
            <a:outerShdw blurRad="1651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8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E25BE44-EB18-4D30-88EA-FB135D49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71" y="2683787"/>
            <a:ext cx="229218" cy="2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E1A283-C00B-4DC8-B7B1-3E3AA03EE659}"/>
              </a:ext>
            </a:extLst>
          </p:cNvPr>
          <p:cNvSpPr txBox="1"/>
          <p:nvPr/>
        </p:nvSpPr>
        <p:spPr>
          <a:xfrm>
            <a:off x="1701046" y="2659898"/>
            <a:ext cx="1511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n-US" sz="1350">
                <a:solidFill>
                  <a:srgbClr val="797979">
                    <a:lumMod val="75000"/>
                  </a:srgbClr>
                </a:solidFill>
                <a:latin typeface="Segoe UI"/>
              </a:rPr>
              <a:t>App A (you)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6E13A3-1C28-44B8-9DDF-08A70D9D2A2D}"/>
              </a:ext>
            </a:extLst>
          </p:cNvPr>
          <p:cNvSpPr txBox="1"/>
          <p:nvPr/>
        </p:nvSpPr>
        <p:spPr>
          <a:xfrm>
            <a:off x="1405897" y="3920816"/>
            <a:ext cx="1511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n-US" sz="1350">
                <a:solidFill>
                  <a:srgbClr val="797979">
                    <a:lumMod val="75000"/>
                  </a:srgbClr>
                </a:solidFill>
                <a:latin typeface="Segoe UI"/>
              </a:rPr>
              <a:t>10.0.1.0/24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CB6942-B5A0-4535-84E3-294D886BB7D3}"/>
              </a:ext>
            </a:extLst>
          </p:cNvPr>
          <p:cNvSpPr txBox="1"/>
          <p:nvPr/>
        </p:nvSpPr>
        <p:spPr>
          <a:xfrm>
            <a:off x="2556733" y="3527865"/>
            <a:ext cx="721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n-US" sz="1050">
                <a:solidFill>
                  <a:srgbClr val="797979">
                    <a:lumMod val="75000"/>
                  </a:srgbClr>
                </a:solidFill>
                <a:latin typeface="Segoe UI"/>
              </a:rPr>
              <a:t>10.0.1.99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B5A8ED-2AA8-48B0-A447-273CFF363D76}"/>
              </a:ext>
            </a:extLst>
          </p:cNvPr>
          <p:cNvSpPr/>
          <p:nvPr/>
        </p:nvSpPr>
        <p:spPr>
          <a:xfrm>
            <a:off x="3426250" y="2648779"/>
            <a:ext cx="1865859" cy="15604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33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200B43C-7C93-4088-99AA-60486E83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41" y="2698132"/>
            <a:ext cx="229218" cy="2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920C6A8-9852-4C44-8097-7F95B6ED734E}"/>
              </a:ext>
            </a:extLst>
          </p:cNvPr>
          <p:cNvSpPr txBox="1">
            <a:spLocks/>
          </p:cNvSpPr>
          <p:nvPr/>
        </p:nvSpPr>
        <p:spPr>
          <a:xfrm>
            <a:off x="5872621" y="2782490"/>
            <a:ext cx="4475815" cy="1606531"/>
          </a:xfrm>
          <a:prstGeom prst="rect">
            <a:avLst/>
          </a:prstGeom>
        </p:spPr>
        <p:txBody>
          <a:bodyPr vert="horz" lIns="68579" tIns="34289" rIns="68579" bIns="34289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Provides fixed private IP address for inbound connections</a:t>
            </a:r>
          </a:p>
          <a:p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Works across regions, subscriptions and tenants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79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5479" y="4610912"/>
              <a:ext cx="2679001" cy="21101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79001" cy="2110186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2B8CDA77-0CEA-40CE-9E3B-B11F0A96B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5479" y="4610912"/>
                <a:ext cx="2679001" cy="211018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B86121-8913-40FE-ADCF-34D58E46A9F7}"/>
              </a:ext>
            </a:extLst>
          </p:cNvPr>
          <p:cNvSpPr txBox="1"/>
          <p:nvPr/>
        </p:nvSpPr>
        <p:spPr>
          <a:xfrm>
            <a:off x="104571" y="137352"/>
            <a:ext cx="531235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CIO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Ask</a:t>
            </a:r>
            <a:r>
              <a:rPr lang="es-ES">
                <a:solidFill>
                  <a:prstClr val="white"/>
                </a:solidFill>
                <a:latin typeface="Arial Black" panose="020B0A04020102020204" pitchFamily="34" charset="0"/>
              </a:rPr>
              <a:t>: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solution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905" err="1">
                <a:solidFill>
                  <a:prstClr val="black"/>
                </a:solidFill>
                <a:latin typeface="Calibri" panose="020F0502020204030204"/>
              </a:rPr>
              <a:t>suggest</a:t>
            </a:r>
            <a:r>
              <a:rPr lang="es-ES" sz="1905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B6D1B-6E5C-4A94-92D0-146F7F2022B0}"/>
              </a:ext>
            </a:extLst>
          </p:cNvPr>
          <p:cNvSpPr txBox="1"/>
          <p:nvPr/>
        </p:nvSpPr>
        <p:spPr>
          <a:xfrm>
            <a:off x="275706" y="1061731"/>
            <a:ext cx="1148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It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very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cool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planned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moving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data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Azure SQL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Managed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Instance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but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cost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somewhat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different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from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used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have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my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fancy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system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defTabSz="68577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685770"/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Could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please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explain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me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before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I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fire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what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was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reason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this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test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without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asking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me?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287B8-DE16-4D32-B7E1-A87507794A32}"/>
              </a:ext>
            </a:extLst>
          </p:cNvPr>
          <p:cNvSpPr txBox="1"/>
          <p:nvPr/>
        </p:nvSpPr>
        <p:spPr>
          <a:xfrm>
            <a:off x="275706" y="3515329"/>
            <a:ext cx="360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Why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</a:t>
            </a:r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Managed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</a:t>
            </a:r>
            <a:r>
              <a:rPr lang="pt-PT" sz="200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Instance</a:t>
            </a:r>
            <a:r>
              <a:rPr lang="pt-PT" sz="200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068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544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Which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Azure SQL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offering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is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right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for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you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ADD94B-2A17-460F-B334-0C8E84304AF9}"/>
              </a:ext>
            </a:extLst>
          </p:cNvPr>
          <p:cNvSpPr/>
          <p:nvPr/>
        </p:nvSpPr>
        <p:spPr bwMode="auto">
          <a:xfrm>
            <a:off x="3359210" y="3475040"/>
            <a:ext cx="6435993" cy="1149513"/>
          </a:xfrm>
          <a:prstGeom prst="rect">
            <a:avLst/>
          </a:prstGeom>
          <a:solidFill>
            <a:srgbClr val="4DB0FF">
              <a:alpha val="25000"/>
            </a:srgbClr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8" tIns="109727" rIns="137158" bIns="1097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2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A64CAD-BF03-4B24-A61A-C40007272C58}"/>
              </a:ext>
            </a:extLst>
          </p:cNvPr>
          <p:cNvSpPr/>
          <p:nvPr/>
        </p:nvSpPr>
        <p:spPr>
          <a:xfrm>
            <a:off x="3595732" y="2281765"/>
            <a:ext cx="3145504" cy="95944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56CE-90A1-4D7C-9425-F8128BD50D15}"/>
              </a:ext>
            </a:extLst>
          </p:cNvPr>
          <p:cNvSpPr/>
          <p:nvPr/>
        </p:nvSpPr>
        <p:spPr>
          <a:xfrm>
            <a:off x="3595731" y="2281758"/>
            <a:ext cx="3145504" cy="959454"/>
          </a:xfrm>
          <a:prstGeom prst="rect">
            <a:avLst/>
          </a:prstGeom>
          <a:noFill/>
          <a:ln>
            <a:noFill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defTabSz="685770">
              <a:spcAft>
                <a:spcPts val="450"/>
              </a:spcAft>
            </a:pPr>
            <a:r>
              <a:rPr lang="en-US" sz="90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control and capabilities of SQL Server instance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/>
                <a:cs typeface="Segoe UI"/>
              </a:rPr>
              <a:t>OS level access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/>
                <a:cs typeface="Segoe UI"/>
              </a:rPr>
              <a:t>SQL Server versions 2008 - 2019</a:t>
            </a:r>
            <a:endParaRPr lang="en-US" sz="1350">
              <a:solidFill>
                <a:srgbClr val="000000"/>
              </a:solidFill>
              <a:latin typeface="Segoe UI"/>
            </a:endParaRP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Patching/Upgrades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or other services colocation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448513-3B77-4C8A-8D47-FC715F5370AA}"/>
              </a:ext>
            </a:extLst>
          </p:cNvPr>
          <p:cNvSpPr/>
          <p:nvPr/>
        </p:nvSpPr>
        <p:spPr>
          <a:xfrm>
            <a:off x="3595730" y="3473365"/>
            <a:ext cx="3146336" cy="115118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A98A63-A2CA-4386-A5B4-07E1EB9ABB8B}"/>
              </a:ext>
            </a:extLst>
          </p:cNvPr>
          <p:cNvSpPr/>
          <p:nvPr/>
        </p:nvSpPr>
        <p:spPr>
          <a:xfrm>
            <a:off x="3594898" y="3480523"/>
            <a:ext cx="3146336" cy="114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70">
              <a:spcAft>
                <a:spcPts val="450"/>
              </a:spcAft>
            </a:pPr>
            <a:r>
              <a:rPr lang="en-US" sz="90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managed SQL Server engine as a service</a:t>
            </a:r>
            <a:endParaRPr lang="en-US" sz="825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Native restore and log shipping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Cross-DB transactions and Linked Server 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 Broker and Event Notifications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Agent and Transactional Replication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CLR integration and ML Services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825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92EFBC-7654-40CA-95B5-860B6137BBB6}"/>
              </a:ext>
            </a:extLst>
          </p:cNvPr>
          <p:cNvSpPr/>
          <p:nvPr/>
        </p:nvSpPr>
        <p:spPr>
          <a:xfrm>
            <a:off x="3595730" y="4855837"/>
            <a:ext cx="3146336" cy="40974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en-US" sz="135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94B8BC-BB7E-4F05-A304-DFEA064F09FC}"/>
              </a:ext>
            </a:extLst>
          </p:cNvPr>
          <p:cNvSpPr/>
          <p:nvPr/>
        </p:nvSpPr>
        <p:spPr>
          <a:xfrm>
            <a:off x="3594898" y="4853531"/>
            <a:ext cx="3146336" cy="409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770">
              <a:spcAft>
                <a:spcPts val="450"/>
              </a:spcAft>
            </a:pPr>
            <a:r>
              <a:rPr lang="en-US" sz="90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managed SQL database as a service</a:t>
            </a:r>
          </a:p>
          <a:p>
            <a:pPr marL="128582" indent="-128582" defTabSz="68577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825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database scoped programming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632B34-A1D7-45CF-B2F0-CD29F1964E8A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5168485" y="3241212"/>
            <a:ext cx="415" cy="232153"/>
          </a:xfrm>
          <a:prstGeom prst="straightConnector1">
            <a:avLst/>
          </a:prstGeom>
          <a:ln w="25400">
            <a:solidFill>
              <a:srgbClr val="D83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278D7B-40CE-46BC-8BB7-399099D641C5}"/>
              </a:ext>
            </a:extLst>
          </p:cNvPr>
          <p:cNvSpPr txBox="1"/>
          <p:nvPr/>
        </p:nvSpPr>
        <p:spPr>
          <a:xfrm>
            <a:off x="5173648" y="4627314"/>
            <a:ext cx="3907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0"/>
            <a:r>
              <a:rPr lang="en-US" sz="1050" b="1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143855-B01D-4B1A-9875-618E93A5AB31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5168066" y="4624552"/>
            <a:ext cx="833" cy="231284"/>
          </a:xfrm>
          <a:prstGeom prst="straightConnector1">
            <a:avLst/>
          </a:prstGeom>
          <a:ln w="25400">
            <a:solidFill>
              <a:srgbClr val="D83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8E8EE8-C4A7-4910-8643-E65DF016B24C}"/>
              </a:ext>
            </a:extLst>
          </p:cNvPr>
          <p:cNvSpPr txBox="1"/>
          <p:nvPr/>
        </p:nvSpPr>
        <p:spPr>
          <a:xfrm>
            <a:off x="1830987" y="1244725"/>
            <a:ext cx="380870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0"/>
            <a:r>
              <a:rPr lang="en-US" sz="1350">
                <a:solidFill>
                  <a:srgbClr val="0078D7"/>
                </a:solidFill>
                <a:latin typeface="Segoe UI"/>
              </a:rPr>
              <a:t>Migration, App Modernization, App Innovation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232729-963A-46BD-996A-180472A17EB5}"/>
              </a:ext>
            </a:extLst>
          </p:cNvPr>
          <p:cNvSpPr/>
          <p:nvPr/>
        </p:nvSpPr>
        <p:spPr>
          <a:xfrm>
            <a:off x="8562756" y="4885937"/>
            <a:ext cx="105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en-US" sz="900" b="1">
                <a:solidFill>
                  <a:srgbClr val="0F7FD6"/>
                </a:solidFill>
                <a:latin typeface="Segoe UI Semibold"/>
              </a:rPr>
              <a:t>Azure SQL Database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21F402-F73C-4379-98FC-2988E90083ED}"/>
              </a:ext>
            </a:extLst>
          </p:cNvPr>
          <p:cNvCxnSpPr>
            <a:cxnSpLocks/>
          </p:cNvCxnSpPr>
          <p:nvPr/>
        </p:nvCxnSpPr>
        <p:spPr>
          <a:xfrm>
            <a:off x="6741234" y="5164694"/>
            <a:ext cx="144255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2A84B4-61DC-44A8-95DD-464F7285B1AF}"/>
              </a:ext>
            </a:extLst>
          </p:cNvPr>
          <p:cNvSpPr txBox="1"/>
          <p:nvPr/>
        </p:nvSpPr>
        <p:spPr>
          <a:xfrm>
            <a:off x="7266278" y="4933865"/>
            <a:ext cx="498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70"/>
            <a:r>
              <a:rPr lang="en-US" sz="105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C5A02B73-21F9-40A0-99BD-FC2B3EE1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5918" y="4887611"/>
            <a:ext cx="342895" cy="342895"/>
          </a:xfrm>
          <a:prstGeom prst="rect">
            <a:avLst/>
          </a:prstGeom>
          <a:effectLst>
            <a:outerShdw blurRad="165100" algn="ctr" rotWithShape="0">
              <a:prstClr val="black">
                <a:alpha val="2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5EE467A-B61A-4557-A82E-4EBE19830087}"/>
              </a:ext>
            </a:extLst>
          </p:cNvPr>
          <p:cNvSpPr/>
          <p:nvPr/>
        </p:nvSpPr>
        <p:spPr>
          <a:xfrm>
            <a:off x="8572924" y="2619920"/>
            <a:ext cx="105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en-US" sz="900" b="1">
                <a:solidFill>
                  <a:srgbClr val="0F7FD6"/>
                </a:solidFill>
                <a:latin typeface="Segoe UI Semibold"/>
              </a:rPr>
              <a:t>SQL Server </a:t>
            </a:r>
            <a:br>
              <a:rPr lang="en-US" sz="900" b="1">
                <a:solidFill>
                  <a:srgbClr val="0F7FD6"/>
                </a:solidFill>
                <a:latin typeface="Segoe UI Semibold"/>
              </a:rPr>
            </a:br>
            <a:r>
              <a:rPr lang="en-US" sz="900" b="1">
                <a:solidFill>
                  <a:srgbClr val="0F7FD6"/>
                </a:solidFill>
                <a:latin typeface="Segoe UI Semibold"/>
              </a:rPr>
              <a:t>on Azure VMs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880E65-CB4C-4747-B3B5-22D880ADE0A3}"/>
              </a:ext>
            </a:extLst>
          </p:cNvPr>
          <p:cNvCxnSpPr>
            <a:cxnSpLocks/>
          </p:cNvCxnSpPr>
          <p:nvPr/>
        </p:nvCxnSpPr>
        <p:spPr>
          <a:xfrm>
            <a:off x="6741235" y="2868559"/>
            <a:ext cx="144255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1F643C-F990-4714-92FA-A8EDE665ABE6}"/>
              </a:ext>
            </a:extLst>
          </p:cNvPr>
          <p:cNvSpPr txBox="1"/>
          <p:nvPr/>
        </p:nvSpPr>
        <p:spPr>
          <a:xfrm>
            <a:off x="7266280" y="2647283"/>
            <a:ext cx="4988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70"/>
            <a:r>
              <a:rPr lang="en-US" sz="105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F2C9AA6B-176C-4D40-8E51-B1A6A1789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919" y="2561025"/>
            <a:ext cx="342895" cy="342895"/>
          </a:xfrm>
          <a:prstGeom prst="rect">
            <a:avLst/>
          </a:prstGeom>
          <a:effectLst>
            <a:outerShdw blurRad="165100" algn="ctr" rotWithShape="0">
              <a:prstClr val="black">
                <a:alpha val="20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79E113C-F0FC-4244-B589-54740365FB79}"/>
              </a:ext>
            </a:extLst>
          </p:cNvPr>
          <p:cNvSpPr/>
          <p:nvPr/>
        </p:nvSpPr>
        <p:spPr>
          <a:xfrm>
            <a:off x="8564131" y="3868490"/>
            <a:ext cx="1231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en-US" sz="900" b="1">
                <a:solidFill>
                  <a:srgbClr val="0F7FD6"/>
                </a:solidFill>
                <a:latin typeface="Segoe UI Semibold"/>
              </a:rPr>
              <a:t>Azure SQL</a:t>
            </a:r>
            <a:br>
              <a:rPr lang="en-US" sz="900" b="1">
                <a:solidFill>
                  <a:srgbClr val="0F7FD6"/>
                </a:solidFill>
                <a:latin typeface="Segoe UI Semibold"/>
              </a:rPr>
            </a:br>
            <a:r>
              <a:rPr lang="en-US" sz="900" b="1">
                <a:solidFill>
                  <a:srgbClr val="0F7FD6"/>
                </a:solidFill>
                <a:latin typeface="Segoe UI Semibold"/>
              </a:rPr>
              <a:t>Managed Instance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424690-C6D5-4D53-ACE3-B85E08ED1847}"/>
              </a:ext>
            </a:extLst>
          </p:cNvPr>
          <p:cNvCxnSpPr>
            <a:cxnSpLocks/>
          </p:cNvCxnSpPr>
          <p:nvPr/>
        </p:nvCxnSpPr>
        <p:spPr>
          <a:xfrm>
            <a:off x="6741234" y="4207856"/>
            <a:ext cx="144255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9160FF-D80D-4DC6-8048-A2FF38C316E1}"/>
              </a:ext>
            </a:extLst>
          </p:cNvPr>
          <p:cNvSpPr txBox="1"/>
          <p:nvPr/>
        </p:nvSpPr>
        <p:spPr>
          <a:xfrm>
            <a:off x="7269448" y="3972278"/>
            <a:ext cx="495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70"/>
            <a:r>
              <a:rPr lang="en-US" sz="1050" b="1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6DB6F7D-2AAF-4F71-932C-083F51C96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5918" y="3883250"/>
            <a:ext cx="342895" cy="342895"/>
          </a:xfrm>
          <a:prstGeom prst="rect">
            <a:avLst/>
          </a:prstGeom>
          <a:effectLst>
            <a:outerShdw blurRad="165100" algn="ctr" rotWithShape="0">
              <a:prstClr val="black">
                <a:alpha val="2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C6353E2-2B01-4462-AE19-120121A87A8B}"/>
              </a:ext>
            </a:extLst>
          </p:cNvPr>
          <p:cNvSpPr/>
          <p:nvPr/>
        </p:nvSpPr>
        <p:spPr bwMode="auto">
          <a:xfrm>
            <a:off x="1719623" y="2285979"/>
            <a:ext cx="1639581" cy="9552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8" tIns="109727" rIns="137158" bIns="109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24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Customer Managed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F602956-9A01-455A-88EC-147BC2583C62}"/>
              </a:ext>
            </a:extLst>
          </p:cNvPr>
          <p:cNvSpPr/>
          <p:nvPr/>
        </p:nvSpPr>
        <p:spPr bwMode="auto">
          <a:xfrm>
            <a:off x="1719622" y="3458926"/>
            <a:ext cx="1639581" cy="17922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8" tIns="109727" rIns="137158" bIns="109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24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Managed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E1C326-5EC2-4730-A43F-2BD370CB4333}"/>
              </a:ext>
            </a:extLst>
          </p:cNvPr>
          <p:cNvSpPr/>
          <p:nvPr/>
        </p:nvSpPr>
        <p:spPr bwMode="auto">
          <a:xfrm>
            <a:off x="1719622" y="1741616"/>
            <a:ext cx="1639581" cy="3132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8" tIns="109727" rIns="137158" bIns="109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24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Control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F6D815-5B11-4F62-B836-A916BE7E3F5E}"/>
              </a:ext>
            </a:extLst>
          </p:cNvPr>
          <p:cNvSpPr/>
          <p:nvPr/>
        </p:nvSpPr>
        <p:spPr bwMode="auto">
          <a:xfrm>
            <a:off x="3595732" y="1742885"/>
            <a:ext cx="3145504" cy="31327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>
            <a:outerShdw blurRad="1651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8" tIns="109727" rIns="137158" bIns="109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24" fontAlgn="base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Capabilities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726246-16EC-4E93-B9AF-83405B9CFE59}"/>
              </a:ext>
            </a:extLst>
          </p:cNvPr>
          <p:cNvSpPr txBox="1"/>
          <p:nvPr/>
        </p:nvSpPr>
        <p:spPr>
          <a:xfrm>
            <a:off x="5173648" y="3228252"/>
            <a:ext cx="39079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70"/>
            <a:r>
              <a:rPr lang="en-US" sz="1050" b="1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7C29F8-95FD-4539-901C-F7D3DC2EDECA}"/>
              </a:ext>
            </a:extLst>
          </p:cNvPr>
          <p:cNvCxnSpPr>
            <a:cxnSpLocks/>
          </p:cNvCxnSpPr>
          <p:nvPr/>
        </p:nvCxnSpPr>
        <p:spPr>
          <a:xfrm>
            <a:off x="2525183" y="3240008"/>
            <a:ext cx="415" cy="232153"/>
          </a:xfrm>
          <a:prstGeom prst="straightConnector1">
            <a:avLst/>
          </a:prstGeom>
          <a:ln w="25400">
            <a:solidFill>
              <a:srgbClr val="D83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18A7342-E2E2-44F0-842B-F322F97D0D3E}"/>
              </a:ext>
            </a:extLst>
          </p:cNvPr>
          <p:cNvSpPr txBox="1"/>
          <p:nvPr/>
        </p:nvSpPr>
        <p:spPr>
          <a:xfrm>
            <a:off x="2530347" y="3227047"/>
            <a:ext cx="39079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70"/>
            <a:r>
              <a:rPr lang="en-US" sz="1050" b="1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985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64AC18F-5BA4-4F04-B4EA-3CF78A2CB4A5}"/>
              </a:ext>
            </a:extLst>
          </p:cNvPr>
          <p:cNvSpPr txBox="1">
            <a:spLocks/>
          </p:cNvSpPr>
          <p:nvPr/>
        </p:nvSpPr>
        <p:spPr>
          <a:xfrm>
            <a:off x="773462" y="2544715"/>
            <a:ext cx="4491246" cy="447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Jose Manuel Jurado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EA571-685A-4609-825B-DBF97E75627B}"/>
              </a:ext>
            </a:extLst>
          </p:cNvPr>
          <p:cNvSpPr txBox="1">
            <a:spLocks/>
          </p:cNvSpPr>
          <p:nvPr/>
        </p:nvSpPr>
        <p:spPr>
          <a:xfrm>
            <a:off x="773462" y="3094393"/>
            <a:ext cx="4077744" cy="30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chemeClr val="accent1">
                    <a:lumMod val="75000"/>
                  </a:schemeClr>
                </a:solidFill>
              </a:rPr>
              <a:t>Escalation Engineer</a:t>
            </a:r>
          </a:p>
        </p:txBody>
      </p:sp>
      <p:sp>
        <p:nvSpPr>
          <p:cNvPr id="10" name="Text Placeholder 86">
            <a:extLst>
              <a:ext uri="{FF2B5EF4-FFF2-40B4-BE49-F238E27FC236}">
                <a16:creationId xmlns:a16="http://schemas.microsoft.com/office/drawing/2014/main" id="{B598C532-65B2-46FB-A989-FFFE04B47D1E}"/>
              </a:ext>
            </a:extLst>
          </p:cNvPr>
          <p:cNvSpPr txBox="1">
            <a:spLocks/>
          </p:cNvSpPr>
          <p:nvPr/>
        </p:nvSpPr>
        <p:spPr>
          <a:xfrm>
            <a:off x="6139608" y="3876593"/>
            <a:ext cx="4571934" cy="21261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45" lvl="1" indent="-133985" defTabSz="699557">
              <a:defRPr/>
            </a:pPr>
            <a:r>
              <a:rPr lang="en-US" sz="1400" b="1">
                <a:cs typeface="Segoe UI Light"/>
              </a:rPr>
              <a:t>Speaker @SQL Saturday, TechReady, SQL Nexus, </a:t>
            </a:r>
            <a:r>
              <a:rPr lang="en-US" sz="1400" b="1" err="1">
                <a:cs typeface="Segoe UI Light"/>
              </a:rPr>
              <a:t>SQLBits</a:t>
            </a:r>
            <a:r>
              <a:rPr lang="en-US" sz="1400" b="1">
                <a:cs typeface="Segoe UI Light"/>
              </a:rPr>
              <a:t>, Microsoft Summit, Azure Global </a:t>
            </a:r>
            <a:r>
              <a:rPr lang="en-US" sz="1400" b="1" err="1">
                <a:cs typeface="Segoe UI Light"/>
              </a:rPr>
              <a:t>BootCamp</a:t>
            </a:r>
            <a:r>
              <a:rPr lang="en-US" sz="1400" b="1">
                <a:cs typeface="Segoe UI Light"/>
              </a:rPr>
              <a:t>, </a:t>
            </a:r>
            <a:r>
              <a:rPr lang="en-US" sz="1400" b="1" err="1">
                <a:cs typeface="Segoe UI Light"/>
              </a:rPr>
              <a:t>SQLKofenrenz</a:t>
            </a:r>
            <a:r>
              <a:rPr lang="en-US" sz="1400" b="1">
                <a:cs typeface="Segoe UI Light"/>
              </a:rPr>
              <a:t>, </a:t>
            </a:r>
            <a:r>
              <a:rPr lang="en-US" sz="1400" b="1" err="1">
                <a:cs typeface="Segoe UI Light"/>
              </a:rPr>
              <a:t>SQLDay</a:t>
            </a:r>
            <a:r>
              <a:rPr lang="en-US" sz="1400" b="1">
                <a:cs typeface="Segoe UI Light"/>
              </a:rPr>
              <a:t>.</a:t>
            </a:r>
            <a:endParaRPr lang="en-US">
              <a:cs typeface="Segoe UI Light"/>
            </a:endParaRPr>
          </a:p>
          <a:p>
            <a:pPr marL="372745" lvl="1" indent="-133985" defTabSz="699557">
              <a:defRPr/>
            </a:pPr>
            <a:r>
              <a:rPr lang="en-US" sz="1400">
                <a:cs typeface="Segoe UI Light"/>
              </a:rPr>
              <a:t>Worked previously as DBA, Developer, IT Manager and other jobs </a:t>
            </a:r>
            <a:r>
              <a:rPr lang="en-US" sz="1400">
                <a:ea typeface="+mn-lt"/>
                <a:cs typeface="+mn-lt"/>
              </a:rPr>
              <a:t>for more than 25 years </a:t>
            </a:r>
            <a:r>
              <a:rPr lang="en-US" sz="1400">
                <a:ea typeface="+mn-lt"/>
                <a:cs typeface="Segoe UI Light"/>
              </a:rPr>
              <a:t>which </a:t>
            </a:r>
            <a:r>
              <a:rPr lang="en-US" sz="1400">
                <a:cs typeface="Segoe UI Light"/>
              </a:rPr>
              <a:t>I don’t even remember anymore. </a:t>
            </a:r>
            <a:br>
              <a:rPr lang="en-US" sz="1400">
                <a:cs typeface="Segoe UI Light"/>
              </a:rPr>
            </a:br>
            <a:r>
              <a:rPr lang="en-US" sz="1400" b="1">
                <a:cs typeface="Segoe UI Light"/>
              </a:rPr>
              <a:t>Microsoft Certified Trainer and other certifications.</a:t>
            </a:r>
            <a:endParaRPr lang="en-US" sz="2500">
              <a:cs typeface="Segoe UI"/>
            </a:endParaRPr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CF06E79C-6E93-43E2-8267-FCDBED646493}"/>
              </a:ext>
            </a:extLst>
          </p:cNvPr>
          <p:cNvSpPr txBox="1">
            <a:spLocks/>
          </p:cNvSpPr>
          <p:nvPr/>
        </p:nvSpPr>
        <p:spPr>
          <a:xfrm>
            <a:off x="6139607" y="1392044"/>
            <a:ext cx="4571935" cy="230534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72" lvl="1" indent="-134551" defTabSz="699557">
              <a:defRPr/>
            </a:pPr>
            <a:r>
              <a:rPr lang="en-US" sz="1400" b="1">
                <a:cs typeface="Segoe UI Light" charset="0"/>
              </a:rPr>
              <a:t>Supporting RDBMS PaaS: Azure SQL Database, Managed Instance, MySQL/MariaDB and PostgreSQL.</a:t>
            </a:r>
          </a:p>
          <a:p>
            <a:pPr marL="372772" lvl="1" indent="-134551" defTabSz="699557">
              <a:defRPr/>
            </a:pPr>
            <a:r>
              <a:rPr lang="en-US" sz="1400">
                <a:cs typeface="Segoe UI Light" charset="0"/>
              </a:rPr>
              <a:t>9 Years @ Microsoft</a:t>
            </a:r>
          </a:p>
          <a:p>
            <a:pPr marL="372772" lvl="1" indent="-134551" defTabSz="699557">
              <a:defRPr/>
            </a:pPr>
            <a:r>
              <a:rPr lang="en-US" sz="1400" b="1">
                <a:cs typeface="Segoe UI Light" charset="0"/>
              </a:rPr>
              <a:t>Supported SQL Server Core, Analysis Services and SQL Server On Azure VMs</a:t>
            </a:r>
          </a:p>
          <a:p>
            <a:pPr marL="372772" lvl="1" indent="-134551" defTabSz="699557">
              <a:defRPr/>
            </a:pPr>
            <a:r>
              <a:rPr lang="en-US" sz="1400">
                <a:cs typeface="Segoe UI Light" charset="0"/>
              </a:rPr>
              <a:t>Working with DevOps (ARM), startups companies, Developers, DBA, DBM, CIO, CFO, etc.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91303-4BAC-4260-90CC-A80D5D80088C}"/>
              </a:ext>
            </a:extLst>
          </p:cNvPr>
          <p:cNvGrpSpPr/>
          <p:nvPr/>
        </p:nvGrpSpPr>
        <p:grpSpPr>
          <a:xfrm>
            <a:off x="946404" y="4806039"/>
            <a:ext cx="229600" cy="229600"/>
            <a:chOff x="470535" y="4279763"/>
            <a:chExt cx="229600" cy="229600"/>
          </a:xfrm>
        </p:grpSpPr>
        <p:sp>
          <p:nvSpPr>
            <p:cNvPr id="14" name="Rounded Rectangle 35">
              <a:extLst>
                <a:ext uri="{FF2B5EF4-FFF2-40B4-BE49-F238E27FC236}">
                  <a16:creationId xmlns:a16="http://schemas.microsoft.com/office/drawing/2014/main" id="{063ECDB0-4D70-4B62-8E58-CABD572227A8}"/>
                </a:ext>
              </a:extLst>
            </p:cNvPr>
            <p:cNvSpPr/>
            <p:nvPr/>
          </p:nvSpPr>
          <p:spPr>
            <a:xfrm>
              <a:off x="470535" y="427976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FB689175-1A42-4726-9B76-41D5325DF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59" y="4341570"/>
              <a:ext cx="49352" cy="105069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1E10BF-672E-4A18-9BE4-532E19D1230E}"/>
              </a:ext>
            </a:extLst>
          </p:cNvPr>
          <p:cNvGrpSpPr/>
          <p:nvPr/>
        </p:nvGrpSpPr>
        <p:grpSpPr>
          <a:xfrm>
            <a:off x="946406" y="4412631"/>
            <a:ext cx="229600" cy="229600"/>
            <a:chOff x="470537" y="3886355"/>
            <a:chExt cx="229600" cy="229600"/>
          </a:xfrm>
        </p:grpSpPr>
        <p:sp>
          <p:nvSpPr>
            <p:cNvPr id="17" name="Rounded Rectangle 38">
              <a:extLst>
                <a:ext uri="{FF2B5EF4-FFF2-40B4-BE49-F238E27FC236}">
                  <a16:creationId xmlns:a16="http://schemas.microsoft.com/office/drawing/2014/main" id="{9F7C4FEC-F87F-4D85-9C05-53F4433C2981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83">
              <a:extLst>
                <a:ext uri="{FF2B5EF4-FFF2-40B4-BE49-F238E27FC236}">
                  <a16:creationId xmlns:a16="http://schemas.microsoft.com/office/drawing/2014/main" id="{7022A1C6-B8F8-4E82-B929-971AACD76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38704-F611-4AFC-895F-75651CCD8B16}"/>
              </a:ext>
            </a:extLst>
          </p:cNvPr>
          <p:cNvGrpSpPr/>
          <p:nvPr/>
        </p:nvGrpSpPr>
        <p:grpSpPr>
          <a:xfrm>
            <a:off x="946404" y="4019219"/>
            <a:ext cx="229600" cy="229600"/>
            <a:chOff x="470535" y="3492943"/>
            <a:chExt cx="229600" cy="229600"/>
          </a:xfrm>
        </p:grpSpPr>
        <p:sp>
          <p:nvSpPr>
            <p:cNvPr id="20" name="Rounded Rectangle 41">
              <a:extLst>
                <a:ext uri="{FF2B5EF4-FFF2-40B4-BE49-F238E27FC236}">
                  <a16:creationId xmlns:a16="http://schemas.microsoft.com/office/drawing/2014/main" id="{3A50A3FD-FEBD-4374-850C-055E24F04DD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1216">
              <a:extLst>
                <a:ext uri="{FF2B5EF4-FFF2-40B4-BE49-F238E27FC236}">
                  <a16:creationId xmlns:a16="http://schemas.microsoft.com/office/drawing/2014/main" id="{F6F77F12-0737-40B7-9BCE-E33B98D1B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22" name="Oval 315">
                <a:extLst>
                  <a:ext uri="{FF2B5EF4-FFF2-40B4-BE49-F238E27FC236}">
                    <a16:creationId xmlns:a16="http://schemas.microsoft.com/office/drawing/2014/main" id="{9CB4E9E8-730C-40A6-A6DD-E1E028461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3" name="Rectangle 316">
                <a:extLst>
                  <a:ext uri="{FF2B5EF4-FFF2-40B4-BE49-F238E27FC236}">
                    <a16:creationId xmlns:a16="http://schemas.microsoft.com/office/drawing/2014/main" id="{7ECC60A6-3BC6-427D-B7BE-4369BC4DA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4" name="Freeform 317">
                <a:extLst>
                  <a:ext uri="{FF2B5EF4-FFF2-40B4-BE49-F238E27FC236}">
                    <a16:creationId xmlns:a16="http://schemas.microsoft.com/office/drawing/2014/main" id="{FAD254DD-BA82-4796-95C5-D6A5B74C7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FF736D-C419-431A-9193-65C1DA97959B}"/>
              </a:ext>
            </a:extLst>
          </p:cNvPr>
          <p:cNvCxnSpPr>
            <a:cxnSpLocks/>
          </p:cNvCxnSpPr>
          <p:nvPr/>
        </p:nvCxnSpPr>
        <p:spPr>
          <a:xfrm flipH="1">
            <a:off x="6375405" y="3806325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sessionize.com/image?f=a1171aaba49f043f36530c7e17742a1a,200,200,True,False,58-ec8a-4b91-a9ad-45154b3cd26d.7bf9b55f-bbff-4236-9b8a-88aa67b2acd2.png">
            <a:extLst>
              <a:ext uri="{FF2B5EF4-FFF2-40B4-BE49-F238E27FC236}">
                <a16:creationId xmlns:a16="http://schemas.microsoft.com/office/drawing/2014/main" id="{E0F7054A-07A7-4F62-8E5B-7ABE77BF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7" y="993568"/>
            <a:ext cx="1363344" cy="1363344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A098F2-89DB-4A53-9C6B-EC20B535E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74" y="5177847"/>
            <a:ext cx="230400" cy="230400"/>
          </a:xfrm>
          <a:prstGeom prst="rect">
            <a:avLst/>
          </a:prstGeom>
        </p:spPr>
      </p:pic>
      <p:pic>
        <p:nvPicPr>
          <p:cNvPr id="28" name="Picture 2" descr="Imagen relacionada">
            <a:extLst>
              <a:ext uri="{FF2B5EF4-FFF2-40B4-BE49-F238E27FC236}">
                <a16:creationId xmlns:a16="http://schemas.microsoft.com/office/drawing/2014/main" id="{3BE21996-9643-4A86-922E-DDF787DA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5" y="3336136"/>
            <a:ext cx="637985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A33248-7BC6-41CA-8F44-0DD81235CE8F}"/>
              </a:ext>
            </a:extLst>
          </p:cNvPr>
          <p:cNvSpPr txBox="1">
            <a:spLocks/>
          </p:cNvSpPr>
          <p:nvPr/>
        </p:nvSpPr>
        <p:spPr>
          <a:xfrm>
            <a:off x="773462" y="3495995"/>
            <a:ext cx="4077744" cy="30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chemeClr val="accent1">
                    <a:lumMod val="75000"/>
                  </a:schemeClr>
                </a:solidFill>
              </a:rPr>
              <a:t>Microsoft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6A05A-222E-4701-A577-B48BBF176C90}"/>
              </a:ext>
            </a:extLst>
          </p:cNvPr>
          <p:cNvSpPr txBox="1"/>
          <p:nvPr/>
        </p:nvSpPr>
        <p:spPr>
          <a:xfrm>
            <a:off x="1189320" y="3929107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/</a:t>
            </a:r>
            <a:r>
              <a:rPr lang="en-US" err="1"/>
              <a:t>josemanueljuradodiaz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0731E-49E6-4733-916E-A89CD63E2896}"/>
              </a:ext>
            </a:extLst>
          </p:cNvPr>
          <p:cNvSpPr txBox="1"/>
          <p:nvPr/>
        </p:nvSpPr>
        <p:spPr>
          <a:xfrm>
            <a:off x="1167810" y="4306411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@jmJuradoDiaz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2A1A2-A0FC-433D-9547-BA46F03E31C8}"/>
              </a:ext>
            </a:extLst>
          </p:cNvPr>
          <p:cNvSpPr txBox="1"/>
          <p:nvPr/>
        </p:nvSpPr>
        <p:spPr>
          <a:xfrm>
            <a:off x="1167810" y="4740676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José Manuel Jurado Díaz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0D949C-79E4-49AF-9A47-5626B3F245EA}"/>
              </a:ext>
            </a:extLst>
          </p:cNvPr>
          <p:cNvSpPr txBox="1"/>
          <p:nvPr/>
        </p:nvSpPr>
        <p:spPr>
          <a:xfrm>
            <a:off x="1167810" y="5083784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Jmjurado@Microsoft.com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56270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64AC18F-5BA4-4F04-B4EA-3CF78A2CB4A5}"/>
              </a:ext>
            </a:extLst>
          </p:cNvPr>
          <p:cNvSpPr txBox="1">
            <a:spLocks/>
          </p:cNvSpPr>
          <p:nvPr/>
        </p:nvSpPr>
        <p:spPr>
          <a:xfrm>
            <a:off x="773462" y="2544715"/>
            <a:ext cx="4491246" cy="447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Thamires Lemes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EA571-685A-4609-825B-DBF97E75627B}"/>
              </a:ext>
            </a:extLst>
          </p:cNvPr>
          <p:cNvSpPr txBox="1">
            <a:spLocks/>
          </p:cNvSpPr>
          <p:nvPr/>
        </p:nvSpPr>
        <p:spPr>
          <a:xfrm>
            <a:off x="773462" y="3094393"/>
            <a:ext cx="4077744" cy="30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Support Engineer</a:t>
            </a:r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CF06E79C-6E93-43E2-8267-FCDBED646493}"/>
              </a:ext>
            </a:extLst>
          </p:cNvPr>
          <p:cNvSpPr txBox="1">
            <a:spLocks/>
          </p:cNvSpPr>
          <p:nvPr/>
        </p:nvSpPr>
        <p:spPr>
          <a:xfrm>
            <a:off x="6157654" y="2372817"/>
            <a:ext cx="4571935" cy="14098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72" lvl="1" indent="-134551" defTabSz="699557">
              <a:defRPr/>
            </a:pPr>
            <a:r>
              <a:rPr lang="en-US" sz="1400" b="1" dirty="0">
                <a:cs typeface="Segoe UI Light" charset="0"/>
              </a:rPr>
              <a:t>Supporting RDBMS PaaS: Azure SQL Database and Managed Instance</a:t>
            </a:r>
          </a:p>
          <a:p>
            <a:pPr marL="372772" lvl="1" indent="-134551" defTabSz="699557">
              <a:defRPr/>
            </a:pPr>
            <a:r>
              <a:rPr lang="en-US" sz="1400" dirty="0">
                <a:cs typeface="Segoe UI Light" charset="0"/>
              </a:rPr>
              <a:t>1 Year @ Microsoft</a:t>
            </a:r>
          </a:p>
          <a:p>
            <a:pPr marL="372772" lvl="1" indent="-134551" defTabSz="699557">
              <a:defRPr/>
            </a:pPr>
            <a:endParaRPr lang="en-US" sz="1400" b="1" dirty="0">
              <a:cs typeface="Segoe UI Light" charset="0"/>
            </a:endParaRPr>
          </a:p>
          <a:p>
            <a:pPr marL="372772" lvl="1" indent="-134551" defTabSz="699557">
              <a:defRPr/>
            </a:pPr>
            <a:r>
              <a:rPr lang="en-US" sz="1400" b="1" dirty="0">
                <a:cs typeface="Segoe UI Light" charset="0"/>
              </a:rPr>
              <a:t>Worked previously as a DBA</a:t>
            </a:r>
          </a:p>
          <a:p>
            <a:pPr marL="372772" lvl="1" indent="-134551" defTabSz="699557">
              <a:defRPr/>
            </a:pPr>
            <a:r>
              <a:rPr lang="en-US" sz="1400" dirty="0">
                <a:cs typeface="Segoe UI Light" charset="0"/>
              </a:rPr>
              <a:t>11 Years</a:t>
            </a:r>
            <a:endParaRPr lang="en-US" sz="1400" b="1" dirty="0">
              <a:cs typeface="Segoe UI 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91303-4BAC-4260-90CC-A80D5D80088C}"/>
              </a:ext>
            </a:extLst>
          </p:cNvPr>
          <p:cNvGrpSpPr/>
          <p:nvPr/>
        </p:nvGrpSpPr>
        <p:grpSpPr>
          <a:xfrm>
            <a:off x="934935" y="4418584"/>
            <a:ext cx="229600" cy="252560"/>
            <a:chOff x="470535" y="4279763"/>
            <a:chExt cx="229600" cy="229600"/>
          </a:xfrm>
        </p:grpSpPr>
        <p:sp>
          <p:nvSpPr>
            <p:cNvPr id="14" name="Rounded Rectangle 35">
              <a:extLst>
                <a:ext uri="{FF2B5EF4-FFF2-40B4-BE49-F238E27FC236}">
                  <a16:creationId xmlns:a16="http://schemas.microsoft.com/office/drawing/2014/main" id="{063ECDB0-4D70-4B62-8E58-CABD572227A8}"/>
                </a:ext>
              </a:extLst>
            </p:cNvPr>
            <p:cNvSpPr/>
            <p:nvPr/>
          </p:nvSpPr>
          <p:spPr>
            <a:xfrm>
              <a:off x="470535" y="427976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FB689175-1A42-4726-9B76-41D5325DF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59" y="4341570"/>
              <a:ext cx="49352" cy="105069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38704-F611-4AFC-895F-75651CCD8B16}"/>
              </a:ext>
            </a:extLst>
          </p:cNvPr>
          <p:cNvGrpSpPr/>
          <p:nvPr/>
        </p:nvGrpSpPr>
        <p:grpSpPr>
          <a:xfrm>
            <a:off x="946404" y="4019219"/>
            <a:ext cx="229600" cy="229600"/>
            <a:chOff x="470535" y="3492943"/>
            <a:chExt cx="229600" cy="229600"/>
          </a:xfrm>
        </p:grpSpPr>
        <p:sp>
          <p:nvSpPr>
            <p:cNvPr id="20" name="Rounded Rectangle 41">
              <a:extLst>
                <a:ext uri="{FF2B5EF4-FFF2-40B4-BE49-F238E27FC236}">
                  <a16:creationId xmlns:a16="http://schemas.microsoft.com/office/drawing/2014/main" id="{3A50A3FD-FEBD-4374-850C-055E24F04DDE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1216">
              <a:extLst>
                <a:ext uri="{FF2B5EF4-FFF2-40B4-BE49-F238E27FC236}">
                  <a16:creationId xmlns:a16="http://schemas.microsoft.com/office/drawing/2014/main" id="{F6F77F12-0737-40B7-9BCE-E33B98D1B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22" name="Oval 315">
                <a:extLst>
                  <a:ext uri="{FF2B5EF4-FFF2-40B4-BE49-F238E27FC236}">
                    <a16:creationId xmlns:a16="http://schemas.microsoft.com/office/drawing/2014/main" id="{9CB4E9E8-730C-40A6-A6DD-E1E028461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3" name="Rectangle 316">
                <a:extLst>
                  <a:ext uri="{FF2B5EF4-FFF2-40B4-BE49-F238E27FC236}">
                    <a16:creationId xmlns:a16="http://schemas.microsoft.com/office/drawing/2014/main" id="{7ECC60A6-3BC6-427D-B7BE-4369BC4DA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24" name="Freeform 317">
                <a:extLst>
                  <a:ext uri="{FF2B5EF4-FFF2-40B4-BE49-F238E27FC236}">
                    <a16:creationId xmlns:a16="http://schemas.microsoft.com/office/drawing/2014/main" id="{FAD254DD-BA82-4796-95C5-D6A5B74C7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FF736D-C419-431A-9193-65C1DA97959B}"/>
              </a:ext>
            </a:extLst>
          </p:cNvPr>
          <p:cNvCxnSpPr>
            <a:cxnSpLocks/>
          </p:cNvCxnSpPr>
          <p:nvPr/>
        </p:nvCxnSpPr>
        <p:spPr>
          <a:xfrm flipH="1">
            <a:off x="6393452" y="4122817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EA098F2-89DB-4A53-9C6B-EC20B535E2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84" y="4798587"/>
            <a:ext cx="253440" cy="253440"/>
          </a:xfrm>
          <a:prstGeom prst="rect">
            <a:avLst/>
          </a:prstGeom>
        </p:spPr>
      </p:pic>
      <p:pic>
        <p:nvPicPr>
          <p:cNvPr id="28" name="Picture 2" descr="Imagen relacionada">
            <a:extLst>
              <a:ext uri="{FF2B5EF4-FFF2-40B4-BE49-F238E27FC236}">
                <a16:creationId xmlns:a16="http://schemas.microsoft.com/office/drawing/2014/main" id="{3BE21996-9643-4A86-922E-DDF787DA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5" y="3336136"/>
            <a:ext cx="637985" cy="6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A33248-7BC6-41CA-8F44-0DD81235CE8F}"/>
              </a:ext>
            </a:extLst>
          </p:cNvPr>
          <p:cNvSpPr txBox="1">
            <a:spLocks/>
          </p:cNvSpPr>
          <p:nvPr/>
        </p:nvSpPr>
        <p:spPr>
          <a:xfrm>
            <a:off x="773462" y="3495995"/>
            <a:ext cx="4077744" cy="30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chemeClr val="accent1">
                    <a:lumMod val="75000"/>
                  </a:schemeClr>
                </a:solidFill>
              </a:rPr>
              <a:t>Microsoft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6A05A-222E-4701-A577-B48BBF176C90}"/>
              </a:ext>
            </a:extLst>
          </p:cNvPr>
          <p:cNvSpPr txBox="1"/>
          <p:nvPr/>
        </p:nvSpPr>
        <p:spPr>
          <a:xfrm>
            <a:off x="1189320" y="3929107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thamireslemes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2A1A2-A0FC-433D-9547-BA46F03E31C8}"/>
              </a:ext>
            </a:extLst>
          </p:cNvPr>
          <p:cNvSpPr txBox="1"/>
          <p:nvPr/>
        </p:nvSpPr>
        <p:spPr>
          <a:xfrm>
            <a:off x="1176004" y="4343571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Thamires Lemes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0D949C-79E4-49AF-9A47-5626B3F245EA}"/>
              </a:ext>
            </a:extLst>
          </p:cNvPr>
          <p:cNvSpPr txBox="1"/>
          <p:nvPr/>
        </p:nvSpPr>
        <p:spPr>
          <a:xfrm>
            <a:off x="1164535" y="4726431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thlemes@microsoft.com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5CD09F5A-47C6-4143-A35A-EEB52A37F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" b="5101"/>
          <a:stretch/>
        </p:blipFill>
        <p:spPr>
          <a:xfrm>
            <a:off x="606311" y="884135"/>
            <a:ext cx="1735468" cy="1759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48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Questions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23A2EE99-DD47-45AB-90D1-74D8570FD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0" y="706064"/>
            <a:ext cx="7277437" cy="589607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619FA-41A7-404F-A7AD-908D0EC05590}"/>
              </a:ext>
            </a:extLst>
          </p:cNvPr>
          <p:cNvSpPr txBox="1"/>
          <p:nvPr/>
        </p:nvSpPr>
        <p:spPr>
          <a:xfrm>
            <a:off x="7442694" y="4451744"/>
            <a:ext cx="4644736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Blog: </a:t>
            </a:r>
            <a:r>
              <a:rPr lang="en-US" sz="1800" b="1" u="sng">
                <a:solidFill>
                  <a:srgbClr val="0563C1"/>
                </a:solidFill>
                <a:latin typeface="Calibri" panose="020F0502020204030204" pitchFamily="34" charset="0"/>
                <a:hlinkClick r:id="rId4"/>
              </a:rPr>
              <a:t>Azure SQL Database Support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</a:rPr>
              <a:t>​</a:t>
            </a:r>
          </a:p>
          <a:p>
            <a:r>
              <a:rPr lang="pt-PT" sz="1100">
                <a:solidFill>
                  <a:schemeClr val="tx2">
                    <a:lumMod val="90000"/>
                    <a:lumOff val="10000"/>
                  </a:schemeClr>
                </a:solidFill>
              </a:rPr>
              <a:t>https://bit.ly/2T9sj1a</a:t>
            </a:r>
          </a:p>
          <a:p>
            <a:br>
              <a:rPr lang="en-US" sz="180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en-US" sz="1800" b="1" err="1">
                <a:solidFill>
                  <a:srgbClr val="000000"/>
                </a:solidFill>
                <a:latin typeface="Calibri" panose="020F0502020204030204" pitchFamily="34" charset="0"/>
              </a:rPr>
              <a:t>Youtube</a:t>
            </a:r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 Channel: </a:t>
            </a:r>
            <a:r>
              <a:rPr lang="en-US" sz="1800" b="1" u="sng">
                <a:solidFill>
                  <a:srgbClr val="0563C1"/>
                </a:solidFill>
                <a:latin typeface="Calibri" panose="020F0502020204030204" pitchFamily="34" charset="0"/>
                <a:hlinkClick r:id="rId5"/>
              </a:rPr>
              <a:t>Azure Support Academy</a:t>
            </a:r>
            <a:endParaRPr lang="en-US" sz="1800" b="1" u="sng">
              <a:solidFill>
                <a:srgbClr val="0563C1"/>
              </a:solidFill>
              <a:latin typeface="Calibri" panose="020F0502020204030204" pitchFamily="34" charset="0"/>
            </a:endParaRPr>
          </a:p>
          <a:p>
            <a:r>
              <a:rPr lang="es-ES" sz="1100">
                <a:solidFill>
                  <a:schemeClr val="tx2">
                    <a:lumMod val="90000"/>
                    <a:lumOff val="10000"/>
                  </a:schemeClr>
                </a:solidFill>
              </a:rPr>
              <a:t>https://bit.ly/35gpd0D</a:t>
            </a:r>
            <a:r>
              <a:rPr lang="en-US" sz="1100" b="1" u="sng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endParaRPr lang="es-ES" sz="11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CEB8690-7C45-4FA8-9997-7131EA18BB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592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B50DC4-3D10-483A-B0DC-A07D6E9E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21" y="1096468"/>
            <a:ext cx="5946064" cy="46650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C6EADB-0AB5-49D0-84FA-66BA54BC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15" y="4416053"/>
            <a:ext cx="7210903" cy="62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SELECT DATABASEPROPERTYEX(DB_NAME(), 'Updateability’)</a:t>
            </a:r>
          </a:p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Return READ_ONLY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Read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Scale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-out</a:t>
            </a: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243A9E72-0EA5-4945-A181-01003920C53A}"/>
              </a:ext>
            </a:extLst>
          </p:cNvPr>
          <p:cNvSpPr txBox="1">
            <a:spLocks/>
          </p:cNvSpPr>
          <p:nvPr/>
        </p:nvSpPr>
        <p:spPr>
          <a:xfrm>
            <a:off x="351064" y="1777160"/>
            <a:ext cx="4009595" cy="4199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70"/>
            <a:r>
              <a:rPr lang="en-US" sz="1800" kern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Premium / Business Critical / Hyperscale</a:t>
            </a:r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AE890000-AFE9-4D45-8062-586307348398}"/>
              </a:ext>
            </a:extLst>
          </p:cNvPr>
          <p:cNvSpPr txBox="1">
            <a:spLocks/>
          </p:cNvSpPr>
          <p:nvPr/>
        </p:nvSpPr>
        <p:spPr>
          <a:xfrm>
            <a:off x="361580" y="2590460"/>
            <a:ext cx="6361463" cy="4984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70"/>
            <a:r>
              <a:rPr lang="en-US" sz="1800" kern="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Same compute size as primary at no extra cost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3AA4C1A-2277-42F6-B5AB-EFDC6D3D07ED}"/>
              </a:ext>
            </a:extLst>
          </p:cNvPr>
          <p:cNvSpPr txBox="1">
            <a:spLocks/>
          </p:cNvSpPr>
          <p:nvPr/>
        </p:nvSpPr>
        <p:spPr>
          <a:xfrm>
            <a:off x="351064" y="3429000"/>
            <a:ext cx="6114811" cy="4514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70"/>
            <a:r>
              <a:rPr lang="en-US" sz="1800" kern="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Enabled by default </a:t>
            </a:r>
          </a:p>
          <a:p>
            <a:pPr defTabSz="685770"/>
            <a:r>
              <a:rPr lang="en-US" sz="1800" kern="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(Disable use Portal, </a:t>
            </a:r>
            <a:r>
              <a:rPr lang="en-US" sz="1800" kern="0" dirty="0" err="1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Powershell</a:t>
            </a:r>
            <a:r>
              <a:rPr lang="en-US" sz="1800" kern="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or Rest API)</a:t>
            </a:r>
          </a:p>
        </p:txBody>
      </p:sp>
    </p:spTree>
    <p:extLst>
      <p:ext uri="{BB962C8B-B14F-4D97-AF65-F5344CB8AC3E}">
        <p14:creationId xmlns:p14="http://schemas.microsoft.com/office/powerpoint/2010/main" val="310931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Read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Scale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-out</a:t>
            </a:r>
          </a:p>
        </p:txBody>
      </p:sp>
      <p:sp>
        <p:nvSpPr>
          <p:cNvPr id="11" name="Retângulo 1">
            <a:extLst>
              <a:ext uri="{FF2B5EF4-FFF2-40B4-BE49-F238E27FC236}">
                <a16:creationId xmlns:a16="http://schemas.microsoft.com/office/drawing/2014/main" id="{E0EBD8FE-EDB8-4E59-996C-05D2DBDE25C7}"/>
              </a:ext>
            </a:extLst>
          </p:cNvPr>
          <p:cNvSpPr/>
          <p:nvPr/>
        </p:nvSpPr>
        <p:spPr>
          <a:xfrm>
            <a:off x="351065" y="1995676"/>
            <a:ext cx="6477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en-GB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Query Data Store, Extended Events (Primary), SQL Profiler and Audit features are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C05BA93-0130-41F1-A453-E7FFE88BE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4" y="2793530"/>
            <a:ext cx="3314688" cy="145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Supported DMVs</a:t>
            </a:r>
          </a:p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	</a:t>
            </a:r>
            <a:r>
              <a:rPr lang="en-US" altLang="en-US" dirty="0" err="1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sys.dm_exec_sql_text</a:t>
            </a:r>
            <a:b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</a:b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	</a:t>
            </a:r>
            <a:r>
              <a:rPr lang="en-US" altLang="en-US" dirty="0" err="1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sys.dm_exec_query_plan</a:t>
            </a:r>
            <a:endParaRPr lang="en-US" altLang="en-US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	</a:t>
            </a:r>
            <a:r>
              <a:rPr lang="en-US" altLang="en-US" dirty="0" err="1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sys.dm_exec_query_stats</a:t>
            </a:r>
            <a:endParaRPr lang="en-US" altLang="en-US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	</a:t>
            </a:r>
            <a:r>
              <a:rPr lang="en-US" altLang="en-US" dirty="0" err="1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sys.dm_db_resource_stats</a:t>
            </a:r>
            <a:endParaRPr lang="en-US" altLang="en-US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600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9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Easy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Scalable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m 14">
            <a:extLst>
              <a:ext uri="{FF2B5EF4-FFF2-40B4-BE49-F238E27FC236}">
                <a16:creationId xmlns:a16="http://schemas.microsoft.com/office/drawing/2014/main" id="{1AB0608A-BAD1-42DE-B719-6235FBB5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22" y="1903660"/>
            <a:ext cx="692725" cy="692725"/>
          </a:xfrm>
          <a:prstGeom prst="rect">
            <a:avLst/>
          </a:prstGeom>
        </p:spPr>
      </p:pic>
      <p:sp>
        <p:nvSpPr>
          <p:cNvPr id="8" name="Retângulo 16">
            <a:extLst>
              <a:ext uri="{FF2B5EF4-FFF2-40B4-BE49-F238E27FC236}">
                <a16:creationId xmlns:a16="http://schemas.microsoft.com/office/drawing/2014/main" id="{C76D8DF6-1258-45B2-BF44-EC887ABB600A}"/>
              </a:ext>
            </a:extLst>
          </p:cNvPr>
          <p:cNvSpPr/>
          <p:nvPr/>
        </p:nvSpPr>
        <p:spPr>
          <a:xfrm>
            <a:off x="1027792" y="2461371"/>
            <a:ext cx="1681845" cy="707884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ctr" defTabSz="914337"/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Basic</a:t>
            </a:r>
            <a:endParaRPr lang="pt-PT" sz="5399">
              <a:ln w="0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9" name="Imagem 14">
            <a:extLst>
              <a:ext uri="{FF2B5EF4-FFF2-40B4-BE49-F238E27FC236}">
                <a16:creationId xmlns:a16="http://schemas.microsoft.com/office/drawing/2014/main" id="{43C31334-DF89-47B7-A37E-A723B846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18" y="3688756"/>
            <a:ext cx="692725" cy="692725"/>
          </a:xfrm>
          <a:prstGeom prst="rect">
            <a:avLst/>
          </a:prstGeom>
        </p:spPr>
      </p:pic>
      <p:sp>
        <p:nvSpPr>
          <p:cNvPr id="10" name="Retângulo 16">
            <a:extLst>
              <a:ext uri="{FF2B5EF4-FFF2-40B4-BE49-F238E27FC236}">
                <a16:creationId xmlns:a16="http://schemas.microsoft.com/office/drawing/2014/main" id="{AC4D93F5-E5DF-4C93-A1D8-24A8197F5E8D}"/>
              </a:ext>
            </a:extLst>
          </p:cNvPr>
          <p:cNvSpPr/>
          <p:nvPr/>
        </p:nvSpPr>
        <p:spPr>
          <a:xfrm>
            <a:off x="-89581" y="4381482"/>
            <a:ext cx="3916592" cy="1323437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ctr" defTabSz="914337"/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General </a:t>
            </a:r>
            <a:r>
              <a:rPr lang="pt-PT" sz="4000" err="1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Purpose</a:t>
            </a:r>
            <a:b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1 </a:t>
            </a:r>
            <a:r>
              <a:rPr lang="pt-PT" sz="4000" err="1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vCore</a:t>
            </a:r>
            <a:endParaRPr lang="pt-PT" sz="5399">
              <a:ln w="0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09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9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Easy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Scalable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Imagem 14">
            <a:extLst>
              <a:ext uri="{FF2B5EF4-FFF2-40B4-BE49-F238E27FC236}">
                <a16:creationId xmlns:a16="http://schemas.microsoft.com/office/drawing/2014/main" id="{034A319B-8A0F-4D25-AF08-8EB30A2C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866" y="1296711"/>
            <a:ext cx="1285180" cy="1285180"/>
          </a:xfrm>
          <a:prstGeom prst="rect">
            <a:avLst/>
          </a:prstGeom>
        </p:spPr>
      </p:pic>
      <p:sp>
        <p:nvSpPr>
          <p:cNvPr id="13" name="Retângulo 16">
            <a:extLst>
              <a:ext uri="{FF2B5EF4-FFF2-40B4-BE49-F238E27FC236}">
                <a16:creationId xmlns:a16="http://schemas.microsoft.com/office/drawing/2014/main" id="{4FCCDD79-40E8-4849-A666-CB83BA67C85D}"/>
              </a:ext>
            </a:extLst>
          </p:cNvPr>
          <p:cNvSpPr/>
          <p:nvPr/>
        </p:nvSpPr>
        <p:spPr>
          <a:xfrm>
            <a:off x="9288111" y="2461371"/>
            <a:ext cx="1681845" cy="707884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ctr" defTabSz="914337"/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P15</a:t>
            </a:r>
            <a:endParaRPr lang="pt-PT" sz="5399">
              <a:ln w="0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4" name="Imagem 14">
            <a:extLst>
              <a:ext uri="{FF2B5EF4-FFF2-40B4-BE49-F238E27FC236}">
                <a16:creationId xmlns:a16="http://schemas.microsoft.com/office/drawing/2014/main" id="{DA094421-9DCE-4F65-AE8D-0621081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865" y="3095145"/>
            <a:ext cx="1286336" cy="1286336"/>
          </a:xfrm>
          <a:prstGeom prst="rect">
            <a:avLst/>
          </a:prstGeom>
        </p:spPr>
      </p:pic>
      <p:sp>
        <p:nvSpPr>
          <p:cNvPr id="15" name="Retângulo 16">
            <a:extLst>
              <a:ext uri="{FF2B5EF4-FFF2-40B4-BE49-F238E27FC236}">
                <a16:creationId xmlns:a16="http://schemas.microsoft.com/office/drawing/2014/main" id="{FECAFA3E-B615-41ED-AA7C-442DCA2DC9AA}"/>
              </a:ext>
            </a:extLst>
          </p:cNvPr>
          <p:cNvSpPr/>
          <p:nvPr/>
        </p:nvSpPr>
        <p:spPr>
          <a:xfrm>
            <a:off x="8170737" y="4381482"/>
            <a:ext cx="3916592" cy="1323437"/>
          </a:xfrm>
          <a:prstGeom prst="rect">
            <a:avLst/>
          </a:prstGeom>
          <a:noFill/>
        </p:spPr>
        <p:txBody>
          <a:bodyPr wrap="square" lIns="91439" tIns="45719" rIns="91439" bIns="45719">
            <a:spAutoFit/>
          </a:bodyPr>
          <a:lstStyle/>
          <a:p>
            <a:pPr algn="ctr" defTabSz="914337"/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Business </a:t>
            </a:r>
            <a:r>
              <a:rPr lang="pt-PT" sz="4000" err="1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Critical</a:t>
            </a:r>
            <a:b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</a:br>
            <a:r>
              <a:rPr lang="pt-PT" sz="4000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80 </a:t>
            </a:r>
            <a:r>
              <a:rPr lang="pt-PT" sz="4000" err="1">
                <a:ln w="0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vCore</a:t>
            </a:r>
            <a:endParaRPr lang="pt-PT" sz="5399">
              <a:ln w="0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620DE50-364E-4047-B2DB-63A969AEE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94" y="1930384"/>
            <a:ext cx="853501" cy="5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Fast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2B575C1-F731-4989-BFA1-E5EAF175A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93" y="3884181"/>
            <a:ext cx="2008112" cy="5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Hyperscale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39473F3-F7D3-46FA-95DD-A6F675F65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93" y="3260278"/>
            <a:ext cx="3367202" cy="5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Scale out: </a:t>
            </a:r>
            <a:r>
              <a:rPr lang="en-US" alt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Sharding</a:t>
            </a: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E23492A0-73B4-4F0F-A04B-6B3663D7B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93" y="2607466"/>
            <a:ext cx="3787638" cy="5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Hardware Generation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E344753-93C3-4C00-BCE7-69EFC166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93" y="4540131"/>
            <a:ext cx="4165882" cy="5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9" tIns="45719" rIns="91439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Provisioned \ Serverless</a:t>
            </a:r>
          </a:p>
        </p:txBody>
      </p:sp>
    </p:spTree>
    <p:extLst>
      <p:ext uri="{BB962C8B-B14F-4D97-AF65-F5344CB8AC3E}">
        <p14:creationId xmlns:p14="http://schemas.microsoft.com/office/powerpoint/2010/main" val="7014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9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Easy</a:t>
            </a:r>
            <a:r>
              <a:rPr lang="pt-PT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Scalable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8C9CF-C271-40FE-B297-640A61CC7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5981" y="810788"/>
            <a:ext cx="6860037" cy="5236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FB55B-B1B6-45A2-92FC-0775BDA5859E}"/>
              </a:ext>
            </a:extLst>
          </p:cNvPr>
          <p:cNvSpPr/>
          <p:nvPr/>
        </p:nvSpPr>
        <p:spPr>
          <a:xfrm>
            <a:off x="104569" y="6489816"/>
            <a:ext cx="10138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0"/>
            <a:r>
              <a:rPr lang="pt-PT" sz="1400" b="1" dirty="0">
                <a:solidFill>
                  <a:prstClr val="black"/>
                </a:solidFill>
                <a:latin typeface="Calibri" panose="020F0502020204030204"/>
              </a:rPr>
              <a:t>https://docs.microsoft.com/en-us/azure/sql-database/sql-database-service-tiers-vcore?tabs=azure-portal#hardware-generations</a:t>
            </a:r>
          </a:p>
        </p:txBody>
      </p:sp>
    </p:spTree>
    <p:extLst>
      <p:ext uri="{BB962C8B-B14F-4D97-AF65-F5344CB8AC3E}">
        <p14:creationId xmlns:p14="http://schemas.microsoft.com/office/powerpoint/2010/main" val="345327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BD06D-0D5B-4AF2-B0EF-B34F80D639EF}"/>
              </a:ext>
            </a:extLst>
          </p:cNvPr>
          <p:cNvSpPr/>
          <p:nvPr/>
        </p:nvSpPr>
        <p:spPr>
          <a:xfrm>
            <a:off x="104570" y="75649"/>
            <a:ext cx="11823115" cy="4696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>
                  <a:lumMod val="45000"/>
                  <a:lumOff val="55000"/>
                </a:schemeClr>
              </a:gs>
              <a:gs pos="100000">
                <a:srgbClr val="276F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DB74D-F59E-4587-8454-DE961BF151A2}"/>
              </a:ext>
            </a:extLst>
          </p:cNvPr>
          <p:cNvSpPr txBox="1"/>
          <p:nvPr/>
        </p:nvSpPr>
        <p:spPr>
          <a:xfrm>
            <a:off x="104573" y="137352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70"/>
            <a:r>
              <a:rPr lang="pt-PT" err="1">
                <a:solidFill>
                  <a:prstClr val="white"/>
                </a:solidFill>
                <a:latin typeface="Arial Black" panose="020B0A04020102020204" pitchFamily="34" charset="0"/>
              </a:rPr>
              <a:t>Serverless</a:t>
            </a:r>
            <a:endParaRPr lang="pt-PT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07F8-D799-4C11-99F2-DDFFC71E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58" y="1170100"/>
            <a:ext cx="7447084" cy="45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687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4"/>
      </a:dk2>
      <a:lt2>
        <a:srgbClr val="E8E5E2"/>
      </a:lt2>
      <a:accent1>
        <a:srgbClr val="8FA5C3"/>
      </a:accent1>
      <a:accent2>
        <a:srgbClr val="7AAAB2"/>
      </a:accent2>
      <a:accent3>
        <a:srgbClr val="80AA9F"/>
      </a:accent3>
      <a:accent4>
        <a:srgbClr val="77AF89"/>
      </a:accent4>
      <a:accent5>
        <a:srgbClr val="85AB82"/>
      </a:accent5>
      <a:accent6>
        <a:srgbClr val="8FAA74"/>
      </a:accent6>
      <a:hlink>
        <a:srgbClr val="987F5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1445</Words>
  <Application>Microsoft Office PowerPoint</Application>
  <PresentationFormat>Widescreen</PresentationFormat>
  <Paragraphs>246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Black</vt:lpstr>
      <vt:lpstr>Calibri</vt:lpstr>
      <vt:lpstr>Neue Haas Grotesk Text Pro</vt:lpstr>
      <vt:lpstr>Open Sans</vt:lpstr>
      <vt:lpstr>Segoe UI</vt:lpstr>
      <vt:lpstr>Segoe UI Light</vt:lpstr>
      <vt:lpstr>Segoe UI Semibold</vt:lpstr>
      <vt:lpstr>Wingdings</vt:lpstr>
      <vt:lpstr>AccentBoxVTI</vt:lpstr>
      <vt:lpstr>TechEd 2014 Dk Blue</vt:lpstr>
      <vt:lpstr>How to get the most from Azure SQL Database &amp; Managed Instance</vt:lpstr>
      <vt:lpstr>PowerPoint Presentation</vt:lpstr>
      <vt:lpstr>CIO Ask: What is the solution that you suggest?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Thamires Lemes</dc:creator>
  <cp:lastModifiedBy>Thamires Lemes</cp:lastModifiedBy>
  <cp:revision>2</cp:revision>
  <dcterms:created xsi:type="dcterms:W3CDTF">2020-10-19T16:22:22Z</dcterms:created>
  <dcterms:modified xsi:type="dcterms:W3CDTF">2021-03-12T08:29:22Z</dcterms:modified>
</cp:coreProperties>
</file>